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tif" ContentType="image/tif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7" r:id="rId2"/>
    <p:sldId id="285" r:id="rId3"/>
    <p:sldId id="286" r:id="rId4"/>
    <p:sldId id="290" r:id="rId5"/>
    <p:sldId id="301" r:id="rId6"/>
    <p:sldId id="302" r:id="rId7"/>
    <p:sldId id="303" r:id="rId8"/>
    <p:sldId id="304" r:id="rId9"/>
    <p:sldId id="305" r:id="rId10"/>
    <p:sldId id="307" r:id="rId11"/>
    <p:sldId id="291" r:id="rId12"/>
    <p:sldId id="293" r:id="rId13"/>
    <p:sldId id="310" r:id="rId14"/>
    <p:sldId id="294" r:id="rId15"/>
    <p:sldId id="308" r:id="rId16"/>
    <p:sldId id="295" r:id="rId17"/>
    <p:sldId id="296" r:id="rId18"/>
    <p:sldId id="297" r:id="rId19"/>
    <p:sldId id="309" r:id="rId20"/>
    <p:sldId id="300" r:id="rId21"/>
    <p:sldId id="298" r:id="rId22"/>
    <p:sldId id="306" r:id="rId23"/>
    <p:sldId id="284"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3" autoAdjust="0"/>
    <p:restoredTop sz="94660"/>
  </p:normalViewPr>
  <p:slideViewPr>
    <p:cSldViewPr snapToGrid="0">
      <p:cViewPr varScale="1">
        <p:scale>
          <a:sx n="70" d="100"/>
          <a:sy n="70" d="100"/>
        </p:scale>
        <p:origin x="411"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工作表1!$B$1</c:f>
              <c:strCache>
                <c:ptCount val="1"/>
                <c:pt idx="0">
                  <c:v>列1</c:v>
                </c:pt>
              </c:strCache>
            </c:strRef>
          </c:tx>
          <c:spPr>
            <a:solidFill>
              <a:schemeClr val="accent1"/>
            </a:solidFill>
            <a:ln>
              <a:noFill/>
            </a:ln>
            <a:effectLst/>
          </c:spPr>
          <c:invertIfNegative val="0"/>
          <c:cat>
            <c:strRef>
              <c:f>工作表1!$A$2:$A$6</c:f>
              <c:strCache>
                <c:ptCount val="5"/>
                <c:pt idx="0">
                  <c:v>RCP 2.6</c:v>
                </c:pt>
                <c:pt idx="1">
                  <c:v>RCP 4.5</c:v>
                </c:pt>
                <c:pt idx="2">
                  <c:v>RCP 6.0</c:v>
                </c:pt>
                <c:pt idx="3">
                  <c:v>RCP 8.5</c:v>
                </c:pt>
                <c:pt idx="4">
                  <c:v>parameter</c:v>
                </c:pt>
              </c:strCache>
            </c:strRef>
          </c:cat>
          <c:val>
            <c:numRef>
              <c:f>工作表1!$B$2:$B$6</c:f>
              <c:numCache>
                <c:formatCode>General</c:formatCode>
                <c:ptCount val="5"/>
                <c:pt idx="0">
                  <c:v>1.8</c:v>
                </c:pt>
                <c:pt idx="1">
                  <c:v>1.5</c:v>
                </c:pt>
                <c:pt idx="2">
                  <c:v>2</c:v>
                </c:pt>
                <c:pt idx="3">
                  <c:v>2.5</c:v>
                </c:pt>
                <c:pt idx="4">
                  <c:v>2.2999999999999998</c:v>
                </c:pt>
              </c:numCache>
            </c:numRef>
          </c:val>
          <c:extLst>
            <c:ext xmlns:c16="http://schemas.microsoft.com/office/drawing/2014/chart" uri="{C3380CC4-5D6E-409C-BE32-E72D297353CC}">
              <c16:uniqueId val="{00000000-4AED-417F-98EB-7E0D49A1EDED}"/>
            </c:ext>
          </c:extLst>
        </c:ser>
        <c:dLbls>
          <c:showLegendKey val="0"/>
          <c:showVal val="0"/>
          <c:showCatName val="0"/>
          <c:showSerName val="0"/>
          <c:showPercent val="0"/>
          <c:showBubbleSize val="0"/>
        </c:dLbls>
        <c:gapWidth val="219"/>
        <c:overlap val="-27"/>
        <c:axId val="-1268388064"/>
        <c:axId val="2139025456"/>
      </c:barChart>
      <c:catAx>
        <c:axId val="-12683880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9025456"/>
        <c:crosses val="autoZero"/>
        <c:auto val="1"/>
        <c:lblAlgn val="ctr"/>
        <c:lblOffset val="100"/>
        <c:noMultiLvlLbl val="0"/>
      </c:catAx>
      <c:valAx>
        <c:axId val="21390254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2683880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DF1CB2-CE35-4B69-9DF0-B19B235DD831}" type="datetimeFigureOut">
              <a:rPr lang="zh-CN" altLang="en-US" smtClean="0"/>
              <a:t>2018/12/27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AA7ED-567D-4E9C-B508-223D3EE67FE8}" type="slidenum">
              <a:rPr lang="zh-CN" altLang="en-US" smtClean="0"/>
              <a:t>‹#›</a:t>
            </a:fld>
            <a:endParaRPr lang="zh-CN" altLang="en-US"/>
          </a:p>
        </p:txBody>
      </p:sp>
    </p:spTree>
    <p:extLst>
      <p:ext uri="{BB962C8B-B14F-4D97-AF65-F5344CB8AC3E}">
        <p14:creationId xmlns:p14="http://schemas.microsoft.com/office/powerpoint/2010/main" val="2922092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增长模繁殖法主要是利用不断的繁殖循环找到使扰动场发散最大的扰动</a:t>
            </a:r>
            <a:endParaRPr lang="zh-CN" altLang="en-US" dirty="0"/>
          </a:p>
        </p:txBody>
      </p:sp>
      <p:sp>
        <p:nvSpPr>
          <p:cNvPr id="4" name="灯片编号占位符 3"/>
          <p:cNvSpPr>
            <a:spLocks noGrp="1"/>
          </p:cNvSpPr>
          <p:nvPr>
            <p:ph type="sldNum" sz="quarter" idx="10"/>
          </p:nvPr>
        </p:nvSpPr>
        <p:spPr/>
        <p:txBody>
          <a:bodyPr/>
          <a:lstStyle/>
          <a:p>
            <a:fld id="{79499187-A6A1-44C7-896C-D68E0064687A}" type="slidenum">
              <a:rPr lang="zh-CN" altLang="en-US" smtClean="0"/>
              <a:t>12</a:t>
            </a:fld>
            <a:endParaRPr lang="zh-CN" altLang="en-US"/>
          </a:p>
        </p:txBody>
      </p:sp>
    </p:spTree>
    <p:extLst>
      <p:ext uri="{BB962C8B-B14F-4D97-AF65-F5344CB8AC3E}">
        <p14:creationId xmlns:p14="http://schemas.microsoft.com/office/powerpoint/2010/main" val="2841161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826CD30C-56E0-436C-BE4A-2FEDD4C2BEC7}" type="datetimeFigureOut">
              <a:rPr lang="zh-CN" altLang="en-US" smtClean="0"/>
              <a:t>2018/12/27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1131659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6CD30C-56E0-436C-BE4A-2FEDD4C2BEC7}" type="datetimeFigureOut">
              <a:rPr lang="zh-CN" altLang="en-US" smtClean="0"/>
              <a:t>2018/12/27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1075527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6CD30C-56E0-436C-BE4A-2FEDD4C2BEC7}" type="datetimeFigureOut">
              <a:rPr lang="zh-CN" altLang="en-US" smtClean="0"/>
              <a:t>2018/12/27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38448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6CD30C-56E0-436C-BE4A-2FEDD4C2BEC7}" type="datetimeFigureOut">
              <a:rPr lang="zh-CN" altLang="en-US" smtClean="0"/>
              <a:t>2018/12/27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1874771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826CD30C-56E0-436C-BE4A-2FEDD4C2BEC7}" type="datetimeFigureOut">
              <a:rPr lang="zh-CN" altLang="en-US" smtClean="0"/>
              <a:t>2018/12/27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2788432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6CD30C-56E0-436C-BE4A-2FEDD4C2BEC7}" type="datetimeFigureOut">
              <a:rPr lang="zh-CN" altLang="en-US" smtClean="0"/>
              <a:t>2018/12/27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4038923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6CD30C-56E0-436C-BE4A-2FEDD4C2BEC7}" type="datetimeFigureOut">
              <a:rPr lang="zh-CN" altLang="en-US" smtClean="0"/>
              <a:t>2018/12/27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2643947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6CD30C-56E0-436C-BE4A-2FEDD4C2BEC7}" type="datetimeFigureOut">
              <a:rPr lang="zh-CN" altLang="en-US" smtClean="0"/>
              <a:t>2018/12/27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3256299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6CD30C-56E0-436C-BE4A-2FEDD4C2BEC7}" type="datetimeFigureOut">
              <a:rPr lang="zh-CN" altLang="en-US" smtClean="0"/>
              <a:t>2018/12/27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1114409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26CD30C-56E0-436C-BE4A-2FEDD4C2BEC7}" type="datetimeFigureOut">
              <a:rPr lang="zh-CN" altLang="en-US" smtClean="0"/>
              <a:t>2018/12/27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3082446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26CD30C-56E0-436C-BE4A-2FEDD4C2BEC7}" type="datetimeFigureOut">
              <a:rPr lang="zh-CN" altLang="en-US" smtClean="0"/>
              <a:t>2018/12/27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3679988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6CD30C-56E0-436C-BE4A-2FEDD4C2BEC7}" type="datetimeFigureOut">
              <a:rPr lang="zh-CN" altLang="en-US" smtClean="0"/>
              <a:t>2018/12/27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1926889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gif"/><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42.png"/><Relationship Id="rId7"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9.wmf"/><Relationship Id="rId10" Type="http://schemas.openxmlformats.org/officeDocument/2006/relationships/image" Target="../media/image43.png"/><Relationship Id="rId4" Type="http://schemas.openxmlformats.org/officeDocument/2006/relationships/oleObject" Target="../embeddings/oleObject1.bin"/><Relationship Id="rId9" Type="http://schemas.openxmlformats.org/officeDocument/2006/relationships/image" Target="../media/image41.wmf"/></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0.gif"/><Relationship Id="rId13" Type="http://schemas.openxmlformats.org/officeDocument/2006/relationships/chart" Target="../charts/chart1.xml"/><Relationship Id="rId3" Type="http://schemas.openxmlformats.org/officeDocument/2006/relationships/image" Target="../media/image16.png"/><Relationship Id="rId7" Type="http://schemas.openxmlformats.org/officeDocument/2006/relationships/image" Target="../media/image19.gif"/><Relationship Id="rId12"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8.gif"/><Relationship Id="rId11" Type="http://schemas.openxmlformats.org/officeDocument/2006/relationships/image" Target="../media/image3.png"/><Relationship Id="rId5" Type="http://schemas.openxmlformats.org/officeDocument/2006/relationships/image" Target="../media/image1.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tif"/><Relationship Id="rId4" Type="http://schemas.openxmlformats.org/officeDocument/2006/relationships/image" Target="../media/image32.tif"/></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txBox="1">
            <a:spLocks/>
          </p:cNvSpPr>
          <p:nvPr/>
        </p:nvSpPr>
        <p:spPr bwMode="auto">
          <a:xfrm>
            <a:off x="589191" y="620688"/>
            <a:ext cx="10729192" cy="807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zh-CN" altLang="en-US" sz="40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数值</a:t>
            </a:r>
            <a:r>
              <a:rPr lang="zh-CN" altLang="en-US" sz="40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气候</a:t>
            </a:r>
            <a:r>
              <a:rPr lang="zh-CN" altLang="en-US" sz="40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模拟与不确定性分析</a:t>
            </a:r>
            <a:endParaRPr lang="zh-CN" altLang="en-US" sz="40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pic>
        <p:nvPicPr>
          <p:cNvPr id="7" name="Picture 5" descr="D:\hpc\TsingHpc\UQ\workflow\csm概念图\atm\QQ截图20130306210812.png"/>
          <p:cNvPicPr>
            <a:picLocks noChangeAspect="1" noChangeArrowheads="1"/>
          </p:cNvPicPr>
          <p:nvPr/>
        </p:nvPicPr>
        <p:blipFill>
          <a:blip r:embed="rId2"/>
          <a:srcRect/>
          <a:stretch>
            <a:fillRect/>
          </a:stretch>
        </p:blipFill>
        <p:spPr bwMode="auto">
          <a:xfrm>
            <a:off x="971727" y="2342101"/>
            <a:ext cx="1007482" cy="8939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8" descr="D:\hpc\TsingHpc\UQ\workflow\csm概念图\lnd\set2_ANN_SNOWDP_CMC.gif"/>
          <p:cNvPicPr>
            <a:picLocks noChangeAspect="1" noChangeArrowheads="1"/>
          </p:cNvPicPr>
          <p:nvPr/>
        </p:nvPicPr>
        <p:blipFill>
          <a:blip r:embed="rId3"/>
          <a:srcRect/>
          <a:stretch>
            <a:fillRect/>
          </a:stretch>
        </p:blipFill>
        <p:spPr bwMode="auto">
          <a:xfrm>
            <a:off x="3382685" y="2342101"/>
            <a:ext cx="1020894" cy="8792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12" descr="D:\hpc\TsingHpc\UQ\workflow\csm概念图\ocn\set5_ANN_SST_HADISST_obsc.png"/>
          <p:cNvPicPr>
            <a:picLocks noChangeAspect="1" noChangeArrowheads="1"/>
          </p:cNvPicPr>
          <p:nvPr/>
        </p:nvPicPr>
        <p:blipFill>
          <a:blip r:embed="rId4"/>
          <a:srcRect/>
          <a:stretch>
            <a:fillRect/>
          </a:stretch>
        </p:blipFill>
        <p:spPr bwMode="auto">
          <a:xfrm>
            <a:off x="2174245" y="2342101"/>
            <a:ext cx="1002085" cy="887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p:cNvPicPr>
            <a:picLocks noChangeAspect="1"/>
          </p:cNvPicPr>
          <p:nvPr/>
        </p:nvPicPr>
        <p:blipFill>
          <a:blip r:embed="rId5"/>
          <a:stretch>
            <a:fillRect/>
          </a:stretch>
        </p:blipFill>
        <p:spPr>
          <a:xfrm>
            <a:off x="971727" y="4498583"/>
            <a:ext cx="1008963" cy="9229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图片 10"/>
          <p:cNvPicPr>
            <a:picLocks noChangeAspect="1"/>
          </p:cNvPicPr>
          <p:nvPr/>
        </p:nvPicPr>
        <p:blipFill>
          <a:blip r:embed="rId6"/>
          <a:stretch>
            <a:fillRect/>
          </a:stretch>
        </p:blipFill>
        <p:spPr>
          <a:xfrm>
            <a:off x="971727" y="3422221"/>
            <a:ext cx="1007482" cy="9025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图片 11"/>
          <p:cNvPicPr>
            <a:picLocks noChangeAspect="1"/>
          </p:cNvPicPr>
          <p:nvPr/>
        </p:nvPicPr>
        <p:blipFill>
          <a:blip r:embed="rId7"/>
          <a:stretch>
            <a:fillRect/>
          </a:stretch>
        </p:blipFill>
        <p:spPr>
          <a:xfrm>
            <a:off x="2174245" y="4498583"/>
            <a:ext cx="997352" cy="9229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图片 12"/>
          <p:cNvPicPr>
            <a:picLocks noChangeAspect="1"/>
          </p:cNvPicPr>
          <p:nvPr/>
        </p:nvPicPr>
        <p:blipFill>
          <a:blip r:embed="rId8"/>
          <a:stretch>
            <a:fillRect/>
          </a:stretch>
        </p:blipFill>
        <p:spPr>
          <a:xfrm>
            <a:off x="2174245" y="3425392"/>
            <a:ext cx="1002086" cy="899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图片 13"/>
          <p:cNvPicPr>
            <a:picLocks noChangeAspect="1"/>
          </p:cNvPicPr>
          <p:nvPr/>
        </p:nvPicPr>
        <p:blipFill>
          <a:blip r:embed="rId9"/>
          <a:stretch>
            <a:fillRect/>
          </a:stretch>
        </p:blipFill>
        <p:spPr>
          <a:xfrm>
            <a:off x="3388874" y="3422221"/>
            <a:ext cx="1014705" cy="9025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图片 15"/>
          <p:cNvPicPr>
            <a:picLocks noChangeAspect="1"/>
          </p:cNvPicPr>
          <p:nvPr/>
        </p:nvPicPr>
        <p:blipFill>
          <a:blip r:embed="rId10"/>
          <a:stretch>
            <a:fillRect/>
          </a:stretch>
        </p:blipFill>
        <p:spPr>
          <a:xfrm>
            <a:off x="3382685" y="4495217"/>
            <a:ext cx="1020894" cy="932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62430" y="4084820"/>
            <a:ext cx="1860856" cy="1317486"/>
          </a:xfrm>
          <a:prstGeom prst="rect">
            <a:avLst/>
          </a:prstGeom>
        </p:spPr>
      </p:pic>
      <p:pic>
        <p:nvPicPr>
          <p:cNvPr id="15" name="图片 14"/>
          <p:cNvPicPr>
            <a:picLocks noChangeAspect="1"/>
          </p:cNvPicPr>
          <p:nvPr/>
        </p:nvPicPr>
        <p:blipFill>
          <a:blip r:embed="rId12">
            <a:clrChange>
              <a:clrFrom>
                <a:srgbClr val="FFFFFF"/>
              </a:clrFrom>
              <a:clrTo>
                <a:srgbClr val="FFFFFF">
                  <a:alpha val="0"/>
                </a:srgbClr>
              </a:clrTo>
            </a:clrChange>
            <a:duotone>
              <a:schemeClr val="accent1">
                <a:shade val="45000"/>
                <a:satMod val="135000"/>
              </a:schemeClr>
              <a:prstClr val="white"/>
            </a:duotone>
          </a:blip>
          <a:stretch>
            <a:fillRect/>
          </a:stretch>
        </p:blipFill>
        <p:spPr>
          <a:xfrm rot="19273461">
            <a:off x="3317687" y="3311395"/>
            <a:ext cx="4433519" cy="2026768"/>
          </a:xfrm>
          <a:prstGeom prst="rect">
            <a:avLst/>
          </a:prstGeom>
        </p:spPr>
      </p:pic>
      <p:pic>
        <p:nvPicPr>
          <p:cNvPr id="4" name="图片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62430" y="2495861"/>
            <a:ext cx="1862294" cy="1388801"/>
          </a:xfrm>
          <a:prstGeom prst="rect">
            <a:avLst/>
          </a:prstGeom>
        </p:spPr>
      </p:pic>
      <p:pic>
        <p:nvPicPr>
          <p:cNvPr id="6" name="图片 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472597" y="4077358"/>
            <a:ext cx="2140661" cy="1324688"/>
          </a:xfrm>
          <a:prstGeom prst="rect">
            <a:avLst/>
          </a:prstGeom>
        </p:spPr>
      </p:pic>
      <p:pic>
        <p:nvPicPr>
          <p:cNvPr id="17" name="图片 16"/>
          <p:cNvPicPr>
            <a:picLocks noChangeAspect="1"/>
          </p:cNvPicPr>
          <p:nvPr/>
        </p:nvPicPr>
        <p:blipFill>
          <a:blip r:embed="rId15"/>
          <a:stretch>
            <a:fillRect/>
          </a:stretch>
        </p:blipFill>
        <p:spPr>
          <a:xfrm>
            <a:off x="7317509" y="2222811"/>
            <a:ext cx="2295749" cy="1721812"/>
          </a:xfrm>
          <a:prstGeom prst="rect">
            <a:avLst/>
          </a:prstGeom>
        </p:spPr>
      </p:pic>
      <p:sp>
        <p:nvSpPr>
          <p:cNvPr id="2" name="文本框 1"/>
          <p:cNvSpPr txBox="1"/>
          <p:nvPr/>
        </p:nvSpPr>
        <p:spPr>
          <a:xfrm>
            <a:off x="5953787" y="1602446"/>
            <a:ext cx="4162567" cy="369332"/>
          </a:xfrm>
          <a:prstGeom prst="rect">
            <a:avLst/>
          </a:prstGeom>
          <a:noFill/>
        </p:spPr>
        <p:txBody>
          <a:bodyPr wrap="square" rtlCol="0">
            <a:spAutoFit/>
          </a:bodyPr>
          <a:lstStyle/>
          <a:p>
            <a:r>
              <a:rPr lang="zh-CN" altLang="en-US" dirty="0" smtClean="0">
                <a:latin typeface="华文新魏" panose="02010800040101010101" pitchFamily="2" charset="-122"/>
                <a:ea typeface="华文新魏" panose="02010800040101010101" pitchFamily="2" charset="-122"/>
              </a:rPr>
              <a:t>吴利 清华大学 计算机系 高性能所</a:t>
            </a:r>
            <a:endParaRPr lang="zh-CN" altLang="en-US"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4641218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txBox="1">
            <a:spLocks/>
          </p:cNvSpPr>
          <p:nvPr/>
        </p:nvSpPr>
        <p:spPr bwMode="auto">
          <a:xfrm>
            <a:off x="4324183" y="255053"/>
            <a:ext cx="3182246" cy="807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zh-CN" altLang="en-US" sz="36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目录</a:t>
            </a:r>
            <a:endParaRPr lang="zh-CN" altLang="en-US" sz="36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内容占位符 2"/>
          <p:cNvSpPr>
            <a:spLocks noGrp="1"/>
          </p:cNvSpPr>
          <p:nvPr>
            <p:ph idx="1"/>
          </p:nvPr>
        </p:nvSpPr>
        <p:spPr>
          <a:xfrm>
            <a:off x="2743198" y="1673731"/>
            <a:ext cx="7570035" cy="2528375"/>
          </a:xfrm>
        </p:spPr>
        <p:txBody>
          <a:bodyPr>
            <a:noAutofit/>
          </a:bodyPr>
          <a:lstStyle/>
          <a:p>
            <a:pPr>
              <a:buFont typeface="Wingdings" panose="05000000000000000000" pitchFamily="2" charset="2"/>
              <a:buChar char="Ø"/>
            </a:pPr>
            <a:r>
              <a:rPr lang="zh-CN" altLang="en-US" dirty="0">
                <a:latin typeface="华文新魏" panose="02010800040101010101" pitchFamily="2" charset="-122"/>
                <a:ea typeface="华文新魏" panose="02010800040101010101" pitchFamily="2" charset="-122"/>
                <a:cs typeface="Times New Roman" panose="02020603050405020304" pitchFamily="18" charset="0"/>
              </a:rPr>
              <a:t>面向地球系统模式的自动参数优化技术</a:t>
            </a:r>
            <a:endParaRPr lang="en-US" altLang="zh-CN" dirty="0">
              <a:latin typeface="华文新魏" panose="02010800040101010101" pitchFamily="2" charset="-122"/>
              <a:ea typeface="华文新魏" panose="02010800040101010101" pitchFamily="2" charset="-122"/>
              <a:cs typeface="Times New Roman" panose="02020603050405020304" pitchFamily="18" charset="0"/>
            </a:endParaRPr>
          </a:p>
          <a:p>
            <a:pPr marL="0" indent="0">
              <a:buNone/>
            </a:pPr>
            <a:endParaRPr lang="en-US" altLang="zh-CN" dirty="0" smtClean="0">
              <a:latin typeface="华文新魏" panose="02010800040101010101" pitchFamily="2" charset="-122"/>
              <a:ea typeface="华文新魏" panose="02010800040101010101" pitchFamily="2" charset="-122"/>
              <a:cs typeface="Times New Roman" panose="02020603050405020304" pitchFamily="18" charset="0"/>
            </a:endParaRPr>
          </a:p>
          <a:p>
            <a:pPr>
              <a:buFont typeface="Wingdings" panose="05000000000000000000" pitchFamily="2" charset="2"/>
              <a:buChar char="Ø"/>
            </a:pPr>
            <a:r>
              <a:rPr lang="zh-CN" altLang="en-US" b="1" dirty="0" smtClean="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针对</a:t>
            </a:r>
            <a:r>
              <a:rPr lang="en-US" altLang="zh-CN" b="1" dirty="0" smtClean="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BCC</a:t>
            </a:r>
            <a:r>
              <a:rPr lang="zh-CN" altLang="en-US" b="1" dirty="0" smtClean="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气候模式的初值集合方法设计</a:t>
            </a:r>
            <a:endParaRPr lang="en-US" altLang="zh-CN" b="1" dirty="0" smtClean="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pPr>
              <a:buFont typeface="Wingdings" panose="05000000000000000000" pitchFamily="2" charset="2"/>
              <a:buChar char="Ø"/>
            </a:pPr>
            <a:endParaRPr lang="en-US" altLang="zh-CN" dirty="0" smtClean="0">
              <a:latin typeface="华文新魏" panose="02010800040101010101" pitchFamily="2" charset="-122"/>
              <a:ea typeface="华文新魏" panose="02010800040101010101" pitchFamily="2" charset="-122"/>
              <a:cs typeface="Times New Roman" panose="02020603050405020304" pitchFamily="18" charset="0"/>
            </a:endParaRPr>
          </a:p>
          <a:p>
            <a:pPr>
              <a:buFont typeface="Wingdings" panose="05000000000000000000" pitchFamily="2" charset="2"/>
              <a:buChar char="Ø"/>
            </a:pPr>
            <a:r>
              <a:rPr lang="zh-CN" altLang="en-US" sz="2800" dirty="0" smtClean="0">
                <a:latin typeface="华文新魏" panose="02010800040101010101" pitchFamily="2" charset="-122"/>
                <a:ea typeface="华文新魏" panose="02010800040101010101" pitchFamily="2" charset="-122"/>
                <a:cs typeface="Times New Roman" panose="02020603050405020304" pitchFamily="18" charset="0"/>
              </a:rPr>
              <a:t>强化学习动态参数优化技术</a:t>
            </a:r>
            <a:endParaRPr lang="en-US" altLang="zh-CN" sz="2800" dirty="0" smtClean="0">
              <a:latin typeface="华文新魏" panose="02010800040101010101" pitchFamily="2" charset="-122"/>
              <a:ea typeface="华文新魏" panose="02010800040101010101" pitchFamily="2" charset="-122"/>
              <a:cs typeface="Times New Roman" panose="02020603050405020304" pitchFamily="18" charset="0"/>
            </a:endParaRPr>
          </a:p>
          <a:p>
            <a:pPr marL="0" indent="0">
              <a:buNone/>
            </a:pPr>
            <a:endParaRPr lang="en-US" altLang="zh-CN" dirty="0">
              <a:latin typeface="华文新魏" panose="02010800040101010101" pitchFamily="2" charset="-122"/>
              <a:ea typeface="华文新魏" panose="02010800040101010101" pitchFamily="2" charset="-122"/>
              <a:cs typeface="Times New Roman" panose="02020603050405020304" pitchFamily="18" charset="0"/>
            </a:endParaRPr>
          </a:p>
          <a:p>
            <a:pPr>
              <a:buFont typeface="Wingdings" panose="05000000000000000000" pitchFamily="2" charset="2"/>
              <a:buChar char="Ø"/>
            </a:pPr>
            <a:r>
              <a:rPr lang="zh-CN" altLang="en-US" dirty="0" smtClean="0">
                <a:latin typeface="华文新魏" panose="02010800040101010101" pitchFamily="2" charset="-122"/>
                <a:ea typeface="华文新魏" panose="02010800040101010101" pitchFamily="2" charset="-122"/>
                <a:cs typeface="Times New Roman" panose="02020603050405020304" pitchFamily="18" charset="0"/>
              </a:rPr>
              <a:t>基于机器学习的</a:t>
            </a:r>
            <a:r>
              <a:rPr lang="en-US" altLang="zh-CN" dirty="0" smtClean="0">
                <a:latin typeface="华文新魏" panose="02010800040101010101" pitchFamily="2" charset="-122"/>
                <a:ea typeface="华文新魏" panose="02010800040101010101" pitchFamily="2" charset="-122"/>
                <a:cs typeface="Times New Roman" panose="02020603050405020304" pitchFamily="18" charset="0"/>
              </a:rPr>
              <a:t>ENSO</a:t>
            </a:r>
            <a:r>
              <a:rPr lang="zh-CN" altLang="en-US" dirty="0" smtClean="0">
                <a:latin typeface="华文新魏" panose="02010800040101010101" pitchFamily="2" charset="-122"/>
                <a:ea typeface="华文新魏" panose="02010800040101010101" pitchFamily="2" charset="-122"/>
                <a:cs typeface="Times New Roman" panose="02020603050405020304" pitchFamily="18" charset="0"/>
              </a:rPr>
              <a:t>预测修正技术</a:t>
            </a:r>
            <a:endParaRPr lang="en-US" altLang="zh-CN" dirty="0" smtClean="0">
              <a:latin typeface="华文新魏" panose="02010800040101010101" pitchFamily="2" charset="-122"/>
              <a:ea typeface="华文新魏" panose="02010800040101010101" pitchFamily="2" charset="-122"/>
              <a:cs typeface="Times New Roman" panose="02020603050405020304" pitchFamily="18" charset="0"/>
            </a:endParaRPr>
          </a:p>
          <a:p>
            <a:pPr marL="457200" lvl="1" indent="0">
              <a:buNone/>
            </a:pPr>
            <a:endParaRPr lang="en-US" altLang="zh-CN" dirty="0">
              <a:latin typeface="华文新魏" panose="02010800040101010101" pitchFamily="2" charset="-122"/>
              <a:ea typeface="华文新魏" panose="02010800040101010101" pitchFamily="2" charset="-122"/>
              <a:cs typeface="Times New Roman" panose="02020603050405020304" pitchFamily="18" charset="0"/>
            </a:endParaRPr>
          </a:p>
          <a:p>
            <a:pPr marL="457200" lvl="1" indent="0">
              <a:buNone/>
            </a:pPr>
            <a:endParaRPr lang="en-US" altLang="zh-CN" dirty="0">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3" name="灯片编号占位符 2"/>
          <p:cNvSpPr>
            <a:spLocks noGrp="1"/>
          </p:cNvSpPr>
          <p:nvPr>
            <p:ph type="sldNum" sz="quarter" idx="12"/>
          </p:nvPr>
        </p:nvSpPr>
        <p:spPr>
          <a:xfrm>
            <a:off x="8051800" y="5941482"/>
            <a:ext cx="2743200" cy="365125"/>
          </a:xfrm>
        </p:spPr>
        <p:txBody>
          <a:bodyPr/>
          <a:lstStyle/>
          <a:p>
            <a:fld id="{0C913308-F349-4B6D-A68A-DD1791B4A57B}" type="slidenum">
              <a:rPr lang="zh-CN" altLang="en-US" smtClean="0"/>
              <a:pPr/>
              <a:t>10</a:t>
            </a:fld>
            <a:endParaRPr lang="zh-CN" altLang="en-US"/>
          </a:p>
        </p:txBody>
      </p:sp>
    </p:spTree>
    <p:extLst>
      <p:ext uri="{BB962C8B-B14F-4D97-AF65-F5344CB8AC3E}">
        <p14:creationId xmlns:p14="http://schemas.microsoft.com/office/powerpoint/2010/main" val="39007311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94947" y="1190240"/>
            <a:ext cx="4144073" cy="2074732"/>
            <a:chOff x="596751" y="2050463"/>
            <a:chExt cx="5313655" cy="2218748"/>
          </a:xfrm>
        </p:grpSpPr>
        <p:pic>
          <p:nvPicPr>
            <p:cNvPr id="3" name="图片 2"/>
            <p:cNvPicPr>
              <a:picLocks noChangeAspect="1"/>
            </p:cNvPicPr>
            <p:nvPr/>
          </p:nvPicPr>
          <p:blipFill>
            <a:blip r:embed="rId2"/>
            <a:stretch>
              <a:fillRect/>
            </a:stretch>
          </p:blipFill>
          <p:spPr>
            <a:xfrm>
              <a:off x="991400" y="2050463"/>
              <a:ext cx="4644490" cy="1855699"/>
            </a:xfrm>
            <a:prstGeom prst="rect">
              <a:avLst/>
            </a:prstGeom>
          </p:spPr>
        </p:pic>
        <p:sp>
          <p:nvSpPr>
            <p:cNvPr id="4" name="文本框 3"/>
            <p:cNvSpPr txBox="1"/>
            <p:nvPr/>
          </p:nvSpPr>
          <p:spPr>
            <a:xfrm>
              <a:off x="2670046" y="3899879"/>
              <a:ext cx="3240360"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模拟时间</a:t>
              </a:r>
              <a:endParaRPr lang="zh-CN" altLang="en-US" dirty="0">
                <a:latin typeface="华文行楷" panose="02010800040101010101" pitchFamily="2" charset="-122"/>
                <a:ea typeface="华文行楷" panose="02010800040101010101" pitchFamily="2" charset="-122"/>
              </a:endParaRPr>
            </a:p>
          </p:txBody>
        </p:sp>
        <p:sp>
          <p:nvSpPr>
            <p:cNvPr id="5" name="文本框 4"/>
            <p:cNvSpPr txBox="1"/>
            <p:nvPr/>
          </p:nvSpPr>
          <p:spPr>
            <a:xfrm>
              <a:off x="596751" y="2475396"/>
              <a:ext cx="461665" cy="1424483"/>
            </a:xfrm>
            <a:prstGeom prst="rect">
              <a:avLst/>
            </a:prstGeom>
            <a:noFill/>
          </p:spPr>
          <p:txBody>
            <a:bodyPr vert="eaVert" wrap="square" rtlCol="0">
              <a:spAutoFit/>
            </a:bodyPr>
            <a:lstStyle/>
            <a:p>
              <a:r>
                <a:rPr lang="zh-CN" altLang="en-US" dirty="0" smtClean="0">
                  <a:latin typeface="华文行楷" panose="02010800040101010101" pitchFamily="2" charset="-122"/>
                  <a:ea typeface="华文行楷" panose="02010800040101010101" pitchFamily="2" charset="-122"/>
                </a:rPr>
                <a:t>模拟状态</a:t>
              </a:r>
              <a:endParaRPr lang="zh-CN" altLang="en-US" dirty="0">
                <a:latin typeface="华文行楷" panose="02010800040101010101" pitchFamily="2" charset="-122"/>
                <a:ea typeface="华文行楷" panose="02010800040101010101" pitchFamily="2" charset="-122"/>
              </a:endParaRPr>
            </a:p>
          </p:txBody>
        </p:sp>
      </p:grpSp>
      <p:sp>
        <p:nvSpPr>
          <p:cNvPr id="6" name="文本框 5"/>
          <p:cNvSpPr txBox="1"/>
          <p:nvPr/>
        </p:nvSpPr>
        <p:spPr>
          <a:xfrm>
            <a:off x="3405978" y="5613858"/>
            <a:ext cx="1872208" cy="369332"/>
          </a:xfrm>
          <a:prstGeom prst="rect">
            <a:avLst/>
          </a:prstGeom>
          <a:noFill/>
        </p:spPr>
        <p:txBody>
          <a:bodyPr wrap="square" rtlCol="0">
            <a:spAutoFit/>
          </a:bodyPr>
          <a:lstStyle/>
          <a:p>
            <a:r>
              <a:rPr lang="zh-CN" altLang="en-US" b="1" dirty="0" smtClean="0">
                <a:solidFill>
                  <a:srgbClr val="FF0000"/>
                </a:solidFill>
              </a:rPr>
              <a:t>蝴蝶效应</a:t>
            </a:r>
            <a:endParaRPr lang="zh-CN" altLang="en-US" b="1" dirty="0">
              <a:solidFill>
                <a:srgbClr val="FF0000"/>
              </a:solidFill>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7625" y="5105362"/>
            <a:ext cx="2105809" cy="1386324"/>
          </a:xfrm>
          <a:prstGeom prst="rect">
            <a:avLst/>
          </a:prstGeom>
        </p:spPr>
      </p:pic>
      <p:sp>
        <p:nvSpPr>
          <p:cNvPr id="8" name="文本框 7"/>
          <p:cNvSpPr txBox="1"/>
          <p:nvPr/>
        </p:nvSpPr>
        <p:spPr>
          <a:xfrm>
            <a:off x="1036323" y="3316964"/>
            <a:ext cx="3788604" cy="1015663"/>
          </a:xfrm>
          <a:prstGeom prst="rect">
            <a:avLst/>
          </a:prstGeom>
          <a:noFill/>
        </p:spPr>
        <p:txBody>
          <a:bodyPr wrap="square" rtlCol="0">
            <a:spAutoFit/>
          </a:bodyPr>
          <a:lstStyle/>
          <a:p>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初值中微小的不确定性在气候系统模式中经过非线性叠加，会产生巨大的</a:t>
            </a:r>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误差</a:t>
            </a:r>
            <a:endParaRPr lang="zh-CN" altLang="en-US" sz="2000" b="1" dirty="0">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9" name="文本框 8"/>
          <p:cNvSpPr txBox="1"/>
          <p:nvPr/>
        </p:nvSpPr>
        <p:spPr>
          <a:xfrm>
            <a:off x="1188155" y="4462142"/>
            <a:ext cx="3484940" cy="400110"/>
          </a:xfrm>
          <a:prstGeom prst="rect">
            <a:avLst/>
          </a:prstGeom>
          <a:noFill/>
        </p:spPr>
        <p:txBody>
          <a:bodyPr wrap="square" rtlCol="0">
            <a:spAutoFit/>
          </a:bodyPr>
          <a:lstStyle/>
          <a:p>
            <a:r>
              <a:rPr lang="en-US" altLang="zh-CN" sz="2000" dirty="0">
                <a:solidFill>
                  <a:srgbClr val="0000FF"/>
                </a:solidFill>
                <a:latin typeface="Bell MT" panose="02020503060305020303" pitchFamily="18" charset="0"/>
              </a:rPr>
              <a:t>Edward N. Lorenz et al., </a:t>
            </a:r>
            <a:r>
              <a:rPr lang="en-US" altLang="zh-CN" sz="2000" dirty="0" smtClean="0">
                <a:solidFill>
                  <a:srgbClr val="0000FF"/>
                </a:solidFill>
                <a:latin typeface="Bell MT" panose="02020503060305020303" pitchFamily="18" charset="0"/>
              </a:rPr>
              <a:t>1963</a:t>
            </a:r>
            <a:endParaRPr lang="zh-CN" altLang="en-US" sz="2000" dirty="0">
              <a:solidFill>
                <a:srgbClr val="0000FF"/>
              </a:solidFill>
              <a:latin typeface="Bell MT" panose="02020503060305020303" pitchFamily="18" charset="0"/>
            </a:endParaRPr>
          </a:p>
        </p:txBody>
      </p:sp>
      <p:sp>
        <p:nvSpPr>
          <p:cNvPr id="10" name="文本框 9"/>
          <p:cNvSpPr txBox="1"/>
          <p:nvPr/>
        </p:nvSpPr>
        <p:spPr>
          <a:xfrm>
            <a:off x="9079553" y="5136731"/>
            <a:ext cx="2251868" cy="400110"/>
          </a:xfrm>
          <a:prstGeom prst="rect">
            <a:avLst/>
          </a:prstGeom>
          <a:noFill/>
        </p:spPr>
        <p:txBody>
          <a:bodyPr wrap="square" rtlCol="0">
            <a:spAutoFit/>
          </a:bodyPr>
          <a:lstStyle/>
          <a:p>
            <a:r>
              <a:rPr lang="en-US" altLang="zh-CN" sz="2000" dirty="0">
                <a:solidFill>
                  <a:srgbClr val="0000FF"/>
                </a:solidFill>
                <a:latin typeface="Bell MT" panose="02020503060305020303" pitchFamily="18" charset="0"/>
              </a:rPr>
              <a:t>Peter Bauer</a:t>
            </a:r>
            <a:r>
              <a:rPr lang="zh-CN" altLang="en-US" sz="2000" dirty="0">
                <a:solidFill>
                  <a:srgbClr val="0000FF"/>
                </a:solidFill>
                <a:latin typeface="Bell MT" panose="02020503060305020303" pitchFamily="18" charset="0"/>
              </a:rPr>
              <a:t>，</a:t>
            </a:r>
            <a:r>
              <a:rPr lang="en-US" altLang="zh-CN" sz="2000" dirty="0">
                <a:solidFill>
                  <a:srgbClr val="0000FF"/>
                </a:solidFill>
                <a:latin typeface="Bell MT" panose="02020503060305020303" pitchFamily="18" charset="0"/>
              </a:rPr>
              <a:t>2015</a:t>
            </a:r>
            <a:endParaRPr lang="zh-CN" altLang="en-US" sz="2000" dirty="0">
              <a:solidFill>
                <a:srgbClr val="0000FF"/>
              </a:solidFill>
              <a:latin typeface="Bell MT" panose="02020503060305020303" pitchFamily="18" charset="0"/>
            </a:endParaRP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9020" y="1613694"/>
            <a:ext cx="6369720" cy="3248558"/>
          </a:xfrm>
          <a:prstGeom prst="rect">
            <a:avLst/>
          </a:prstGeom>
        </p:spPr>
      </p:pic>
      <p:sp>
        <p:nvSpPr>
          <p:cNvPr id="12" name="文本框 11"/>
          <p:cNvSpPr txBox="1"/>
          <p:nvPr/>
        </p:nvSpPr>
        <p:spPr>
          <a:xfrm>
            <a:off x="863769" y="353850"/>
            <a:ext cx="11103429" cy="646331"/>
          </a:xfrm>
          <a:prstGeom prst="rect">
            <a:avLst/>
          </a:prstGeom>
          <a:noFill/>
        </p:spPr>
        <p:txBody>
          <a:bodyPr wrap="square" rtlCol="0">
            <a:spAutoFit/>
          </a:bodyPr>
          <a:lstStyle/>
          <a:p>
            <a:pPr algn="ctr"/>
            <a:r>
              <a:rPr lang="en-US" altLang="zh-CN" sz="3600" dirty="0" smtClean="0">
                <a:latin typeface="华文新魏" panose="02010800040101010101" pitchFamily="2" charset="-122"/>
                <a:ea typeface="华文新魏" panose="02010800040101010101" pitchFamily="2" charset="-122"/>
              </a:rPr>
              <a:t>2.1 </a:t>
            </a:r>
            <a:r>
              <a:rPr lang="zh-CN" altLang="en-US" sz="3600" dirty="0" smtClean="0">
                <a:latin typeface="华文新魏" panose="02010800040101010101" pitchFamily="2" charset="-122"/>
                <a:ea typeface="华文新魏" panose="02010800040101010101" pitchFamily="2" charset="-122"/>
              </a:rPr>
              <a:t>初值不确定性与集合预报</a:t>
            </a:r>
            <a:endParaRPr lang="en-US" altLang="zh-CN" sz="36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5510049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12</a:t>
            </a:fld>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2503039720"/>
              </p:ext>
            </p:extLst>
          </p:nvPr>
        </p:nvGraphicFramePr>
        <p:xfrm>
          <a:off x="1631505" y="1096095"/>
          <a:ext cx="8856985" cy="3582392"/>
        </p:xfrm>
        <a:graphic>
          <a:graphicData uri="http://schemas.openxmlformats.org/drawingml/2006/table">
            <a:tbl>
              <a:tblPr firstRow="1" bandRow="1">
                <a:tableStyleId>{5C22544A-7EE6-4342-B048-85BDC9FD1C3A}</a:tableStyleId>
              </a:tblPr>
              <a:tblGrid>
                <a:gridCol w="1771397">
                  <a:extLst>
                    <a:ext uri="{9D8B030D-6E8A-4147-A177-3AD203B41FA5}">
                      <a16:colId xmlns:a16="http://schemas.microsoft.com/office/drawing/2014/main" val="904335652"/>
                    </a:ext>
                  </a:extLst>
                </a:gridCol>
                <a:gridCol w="3125146">
                  <a:extLst>
                    <a:ext uri="{9D8B030D-6E8A-4147-A177-3AD203B41FA5}">
                      <a16:colId xmlns:a16="http://schemas.microsoft.com/office/drawing/2014/main" val="1056851666"/>
                    </a:ext>
                  </a:extLst>
                </a:gridCol>
                <a:gridCol w="1512168">
                  <a:extLst>
                    <a:ext uri="{9D8B030D-6E8A-4147-A177-3AD203B41FA5}">
                      <a16:colId xmlns:a16="http://schemas.microsoft.com/office/drawing/2014/main" val="2535852189"/>
                    </a:ext>
                  </a:extLst>
                </a:gridCol>
                <a:gridCol w="1224136">
                  <a:extLst>
                    <a:ext uri="{9D8B030D-6E8A-4147-A177-3AD203B41FA5}">
                      <a16:colId xmlns:a16="http://schemas.microsoft.com/office/drawing/2014/main" val="557031663"/>
                    </a:ext>
                  </a:extLst>
                </a:gridCol>
                <a:gridCol w="1224138">
                  <a:extLst>
                    <a:ext uri="{9D8B030D-6E8A-4147-A177-3AD203B41FA5}">
                      <a16:colId xmlns:a16="http://schemas.microsoft.com/office/drawing/2014/main" val="2814217171"/>
                    </a:ext>
                  </a:extLst>
                </a:gridCol>
              </a:tblGrid>
              <a:tr h="381992">
                <a:tc>
                  <a:txBody>
                    <a:bodyPr/>
                    <a:lstStyle/>
                    <a:p>
                      <a:pPr algn="ctr"/>
                      <a:r>
                        <a:rPr lang="zh-CN" altLang="en-US" dirty="0" smtClean="0">
                          <a:solidFill>
                            <a:schemeClr val="tx1"/>
                          </a:solidFill>
                          <a:latin typeface="华文新魏" panose="02010800040101010101" pitchFamily="2" charset="-122"/>
                          <a:ea typeface="华文新魏" panose="02010800040101010101" pitchFamily="2" charset="-122"/>
                        </a:rPr>
                        <a:t>方法</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latin typeface="华文新魏" panose="02010800040101010101" pitchFamily="2" charset="-122"/>
                          <a:ea typeface="华文新魏" panose="02010800040101010101" pitchFamily="2" charset="-122"/>
                        </a:rPr>
                        <a:t>原理</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latin typeface="华文新魏" panose="02010800040101010101" pitchFamily="2" charset="-122"/>
                          <a:ea typeface="华文新魏" panose="02010800040101010101" pitchFamily="2" charset="-122"/>
                        </a:rPr>
                        <a:t>优点</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latin typeface="华文新魏" panose="02010800040101010101" pitchFamily="2" charset="-122"/>
                          <a:ea typeface="华文新魏" panose="02010800040101010101" pitchFamily="2" charset="-122"/>
                        </a:rPr>
                        <a:t>缺点</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latin typeface="华文新魏" panose="02010800040101010101" pitchFamily="2" charset="-122"/>
                          <a:ea typeface="华文新魏" panose="02010800040101010101" pitchFamily="2" charset="-122"/>
                        </a:rPr>
                        <a:t>应用</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6629585"/>
                  </a:ext>
                </a:extLst>
              </a:tr>
              <a:tr h="8804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000099"/>
                          </a:solidFill>
                          <a:latin typeface="华文新魏" panose="02010800040101010101" pitchFamily="2" charset="-122"/>
                          <a:ea typeface="华文新魏" panose="02010800040101010101" pitchFamily="2" charset="-122"/>
                        </a:rPr>
                        <a:t>滞后平均法</a:t>
                      </a:r>
                      <a:r>
                        <a:rPr lang="en-US" altLang="zh-CN" sz="1800" b="1" dirty="0" smtClean="0">
                          <a:solidFill>
                            <a:srgbClr val="000099"/>
                          </a:solidFill>
                          <a:latin typeface="华文新魏" panose="02010800040101010101" pitchFamily="2" charset="-122"/>
                          <a:ea typeface="华文新魏" panose="02010800040101010101" pitchFamily="2" charset="-122"/>
                        </a:rPr>
                        <a:t>LAF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latin typeface="华文新魏" panose="02010800040101010101" pitchFamily="2" charset="-122"/>
                          <a:ea typeface="华文新魏" panose="02010800040101010101" pitchFamily="2" charset="-122"/>
                        </a:rPr>
                        <a:t>利用滞后的不同时间初值作为模式预报，同一时段的预报结果加起来进行平均</a:t>
                      </a:r>
                      <a:endParaRPr lang="en-US" altLang="zh-CN" sz="1800" b="1" dirty="0" smtClean="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C00000"/>
                          </a:solidFill>
                          <a:latin typeface="华文新魏" panose="02010800040101010101" pitchFamily="2" charset="-122"/>
                          <a:ea typeface="华文新魏" panose="02010800040101010101" pitchFamily="2" charset="-122"/>
                        </a:rPr>
                        <a:t>充分利用历史观测的信息</a:t>
                      </a:r>
                      <a:endParaRPr lang="en-US" altLang="zh-CN" sz="1800" b="1" dirty="0" smtClean="0">
                        <a:solidFill>
                          <a:srgbClr val="C00000"/>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Font typeface="Wingdings" panose="05000000000000000000" pitchFamily="2" charset="2"/>
                        <a:buNone/>
                      </a:pPr>
                      <a:r>
                        <a:rPr lang="zh-CN" altLang="en-US" sz="1800" b="1" dirty="0" smtClean="0">
                          <a:solidFill>
                            <a:srgbClr val="C00000"/>
                          </a:solidFill>
                          <a:latin typeface="华文新魏" panose="02010800040101010101" pitchFamily="2" charset="-122"/>
                          <a:ea typeface="华文新魏" panose="02010800040101010101" pitchFamily="2" charset="-122"/>
                        </a:rPr>
                        <a:t>发散程度太小</a:t>
                      </a:r>
                      <a:endParaRPr lang="en-US" altLang="zh-CN" sz="1800" b="1" dirty="0" smtClean="0">
                        <a:solidFill>
                          <a:srgbClr val="C00000"/>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C00000"/>
                          </a:solidFill>
                          <a:latin typeface="华文新魏" panose="02010800040101010101" pitchFamily="2" charset="-122"/>
                          <a:ea typeface="华文新魏" panose="02010800040101010101" pitchFamily="2" charset="-122"/>
                        </a:rPr>
                        <a:t>中国，日本</a:t>
                      </a:r>
                    </a:p>
                    <a:p>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1912054"/>
                  </a:ext>
                </a:extLst>
              </a:tr>
              <a:tr h="1672869">
                <a:tc>
                  <a:txBody>
                    <a:bodyPr/>
                    <a:lstStyle/>
                    <a:p>
                      <a:pPr algn="ctr"/>
                      <a:endParaRPr lang="en-US" altLang="zh-CN" sz="1800" b="1" dirty="0" smtClean="0">
                        <a:solidFill>
                          <a:srgbClr val="000099"/>
                        </a:solidFill>
                        <a:latin typeface="华文新魏" panose="02010800040101010101" pitchFamily="2" charset="-122"/>
                        <a:ea typeface="华文新魏" panose="02010800040101010101" pitchFamily="2" charset="-122"/>
                      </a:endParaRPr>
                    </a:p>
                    <a:p>
                      <a:pPr algn="ctr"/>
                      <a:endParaRPr lang="en-US" altLang="zh-CN" sz="1800" b="1" dirty="0" smtClean="0">
                        <a:solidFill>
                          <a:srgbClr val="000099"/>
                        </a:solidFill>
                        <a:latin typeface="华文新魏" panose="02010800040101010101" pitchFamily="2" charset="-122"/>
                        <a:ea typeface="华文新魏" panose="02010800040101010101" pitchFamily="2" charset="-122"/>
                      </a:endParaRPr>
                    </a:p>
                    <a:p>
                      <a:pPr algn="ctr"/>
                      <a:endParaRPr lang="en-US" altLang="zh-CN" sz="1800" b="1" dirty="0" smtClean="0">
                        <a:solidFill>
                          <a:srgbClr val="000099"/>
                        </a:solidFill>
                        <a:latin typeface="华文新魏" panose="02010800040101010101" pitchFamily="2" charset="-122"/>
                        <a:ea typeface="华文新魏" panose="02010800040101010101" pitchFamily="2" charset="-122"/>
                      </a:endParaRPr>
                    </a:p>
                    <a:p>
                      <a:pPr algn="ctr"/>
                      <a:r>
                        <a:rPr lang="zh-CN" altLang="en-US" sz="1800" b="1" dirty="0" smtClean="0">
                          <a:solidFill>
                            <a:srgbClr val="000099"/>
                          </a:solidFill>
                          <a:latin typeface="华文新魏" panose="02010800040101010101" pitchFamily="2" charset="-122"/>
                          <a:ea typeface="华文新魏" panose="02010800040101010101" pitchFamily="2" charset="-122"/>
                        </a:rPr>
                        <a:t>奇异向量法SVs</a:t>
                      </a:r>
                      <a:endParaRPr lang="en-US" altLang="zh-CN" sz="1800" b="1" dirty="0" smtClean="0">
                        <a:solidFill>
                          <a:srgbClr val="000099"/>
                        </a:solidFill>
                        <a:latin typeface="华文新魏" panose="02010800040101010101" pitchFamily="2" charset="-122"/>
                        <a:ea typeface="华文新魏" panose="02010800040101010101" pitchFamily="2" charset="-122"/>
                      </a:endParaRPr>
                    </a:p>
                    <a:p>
                      <a:pPr algn="ctr"/>
                      <a:r>
                        <a:rPr lang="zh-CN" altLang="en-US" sz="1800" b="1" dirty="0" smtClean="0">
                          <a:solidFill>
                            <a:srgbClr val="000099"/>
                          </a:solidFill>
                          <a:latin typeface="华文新魏" panose="02010800040101010101" pitchFamily="2" charset="-122"/>
                          <a:ea typeface="华文新魏" panose="02010800040101010101" pitchFamily="2" charset="-122"/>
                        </a:rPr>
                        <a:t> </a:t>
                      </a: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latin typeface="华文新魏" panose="02010800040101010101" pitchFamily="2" charset="-122"/>
                        <a:ea typeface="华文新魏" panose="020108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latin typeface="华文新魏" panose="02010800040101010101" pitchFamily="2" charset="-122"/>
                          <a:ea typeface="华文新魏" panose="02010800040101010101" pitchFamily="2" charset="-122"/>
                        </a:rPr>
                        <a:t>利用数值天气预报中同化技术中的切线性和伴随模式，通过计算线性切模式的奇异值和奇异向量，利用最大奇异值对应的奇异向量即为增长最快的扰动原理，获得一系列的扰动初值。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C00000"/>
                          </a:solidFill>
                          <a:latin typeface="华文新魏" panose="02010800040101010101" pitchFamily="2" charset="-122"/>
                          <a:ea typeface="华文新魏" panose="02010800040101010101" pitchFamily="2" charset="-122"/>
                        </a:rPr>
                        <a:t>理论原理较为清楚，容易获得增长最快的扰动，且扰动场在模式中的演变方向尽可能大的发散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C00000"/>
                        </a:solidFill>
                        <a:latin typeface="华文新魏" panose="02010800040101010101" pitchFamily="2" charset="-122"/>
                        <a:ea typeface="华文新魏" panose="020108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C00000"/>
                        </a:solidFill>
                        <a:latin typeface="华文新魏" panose="02010800040101010101" pitchFamily="2" charset="-122"/>
                        <a:ea typeface="华文新魏" panose="020108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C00000"/>
                          </a:solidFill>
                          <a:latin typeface="华文新魏" panose="02010800040101010101" pitchFamily="2" charset="-122"/>
                          <a:ea typeface="华文新魏" panose="02010800040101010101" pitchFamily="2" charset="-122"/>
                        </a:rPr>
                        <a:t>实现复杂，计算量要求很大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C00000"/>
                        </a:solidFill>
                        <a:latin typeface="华文新魏" panose="02010800040101010101" pitchFamily="2" charset="-122"/>
                        <a:ea typeface="华文新魏" panose="020108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C00000"/>
                        </a:solidFill>
                        <a:latin typeface="华文新魏" panose="02010800040101010101" pitchFamily="2" charset="-122"/>
                        <a:ea typeface="华文新魏" panose="020108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C00000"/>
                        </a:solidFill>
                        <a:latin typeface="华文新魏" panose="02010800040101010101" pitchFamily="2" charset="-122"/>
                        <a:ea typeface="华文新魏" panose="020108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C00000"/>
                          </a:solidFill>
                          <a:latin typeface="华文新魏" panose="02010800040101010101" pitchFamily="2" charset="-122"/>
                          <a:ea typeface="华文新魏" panose="02010800040101010101" pitchFamily="2" charset="-122"/>
                        </a:rPr>
                        <a:t>欧洲中心</a:t>
                      </a:r>
                      <a:endParaRPr lang="zh-CN" altLang="en-US" sz="1800" dirty="0" smtClean="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235599"/>
                  </a:ext>
                </a:extLst>
              </a:tr>
            </a:tbl>
          </a:graphicData>
        </a:graphic>
      </p:graphicFrame>
      <p:sp>
        <p:nvSpPr>
          <p:cNvPr id="4" name="标题 1"/>
          <p:cNvSpPr txBox="1">
            <a:spLocks/>
          </p:cNvSpPr>
          <p:nvPr/>
        </p:nvSpPr>
        <p:spPr>
          <a:xfrm>
            <a:off x="2284336" y="228836"/>
            <a:ext cx="7942263"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algn="ctr"/>
            <a:r>
              <a:rPr lang="en-US" altLang="zh-CN" kern="0" dirty="0" smtClean="0">
                <a:latin typeface="华文新魏" panose="02010800040101010101" pitchFamily="2" charset="-122"/>
                <a:ea typeface="华文新魏" panose="02010800040101010101" pitchFamily="2" charset="-122"/>
              </a:rPr>
              <a:t>2.2 </a:t>
            </a:r>
            <a:r>
              <a:rPr lang="zh-CN" altLang="en-US" kern="0" dirty="0" smtClean="0">
                <a:latin typeface="华文新魏" panose="02010800040101010101" pitchFamily="2" charset="-122"/>
                <a:ea typeface="华文新魏" panose="02010800040101010101" pitchFamily="2" charset="-122"/>
              </a:rPr>
              <a:t>初值</a:t>
            </a:r>
            <a:r>
              <a:rPr lang="zh-CN" altLang="en-US" kern="0" dirty="0">
                <a:latin typeface="华文新魏" panose="02010800040101010101" pitchFamily="2" charset="-122"/>
                <a:ea typeface="华文新魏" panose="02010800040101010101" pitchFamily="2" charset="-122"/>
              </a:rPr>
              <a:t>不确定性方法研究现状</a:t>
            </a:r>
          </a:p>
        </p:txBody>
      </p:sp>
      <p:graphicFrame>
        <p:nvGraphicFramePr>
          <p:cNvPr id="5" name="表格 4"/>
          <p:cNvGraphicFramePr>
            <a:graphicFrameLocks noGrp="1"/>
          </p:cNvGraphicFramePr>
          <p:nvPr>
            <p:extLst>
              <p:ext uri="{D42A27DB-BD31-4B8C-83A1-F6EECF244321}">
                <p14:modId xmlns:p14="http://schemas.microsoft.com/office/powerpoint/2010/main" val="2934049058"/>
              </p:ext>
            </p:extLst>
          </p:nvPr>
        </p:nvGraphicFramePr>
        <p:xfrm>
          <a:off x="1629020" y="4677359"/>
          <a:ext cx="8856985" cy="1737360"/>
        </p:xfrm>
        <a:graphic>
          <a:graphicData uri="http://schemas.openxmlformats.org/drawingml/2006/table">
            <a:tbl>
              <a:tblPr firstRow="1" bandRow="1">
                <a:tableStyleId>{5C22544A-7EE6-4342-B048-85BDC9FD1C3A}</a:tableStyleId>
              </a:tblPr>
              <a:tblGrid>
                <a:gridCol w="1771397">
                  <a:extLst>
                    <a:ext uri="{9D8B030D-6E8A-4147-A177-3AD203B41FA5}">
                      <a16:colId xmlns:a16="http://schemas.microsoft.com/office/drawing/2014/main" val="3185389761"/>
                    </a:ext>
                  </a:extLst>
                </a:gridCol>
                <a:gridCol w="3125146">
                  <a:extLst>
                    <a:ext uri="{9D8B030D-6E8A-4147-A177-3AD203B41FA5}">
                      <a16:colId xmlns:a16="http://schemas.microsoft.com/office/drawing/2014/main" val="2621206217"/>
                    </a:ext>
                  </a:extLst>
                </a:gridCol>
                <a:gridCol w="1512168">
                  <a:extLst>
                    <a:ext uri="{9D8B030D-6E8A-4147-A177-3AD203B41FA5}">
                      <a16:colId xmlns:a16="http://schemas.microsoft.com/office/drawing/2014/main" val="2386625205"/>
                    </a:ext>
                  </a:extLst>
                </a:gridCol>
                <a:gridCol w="1224136">
                  <a:extLst>
                    <a:ext uri="{9D8B030D-6E8A-4147-A177-3AD203B41FA5}">
                      <a16:colId xmlns:a16="http://schemas.microsoft.com/office/drawing/2014/main" val="90278780"/>
                    </a:ext>
                  </a:extLst>
                </a:gridCol>
                <a:gridCol w="1224138">
                  <a:extLst>
                    <a:ext uri="{9D8B030D-6E8A-4147-A177-3AD203B41FA5}">
                      <a16:colId xmlns:a16="http://schemas.microsoft.com/office/drawing/2014/main" val="989196699"/>
                    </a:ext>
                  </a:extLst>
                </a:gridCol>
              </a:tblGrid>
              <a:tr h="16728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000099"/>
                        </a:solidFill>
                        <a:latin typeface="华文新魏" panose="02010800040101010101" pitchFamily="2" charset="-122"/>
                        <a:ea typeface="华文新魏" panose="0201080004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000099"/>
                          </a:solidFill>
                          <a:latin typeface="华文新魏" panose="02010800040101010101" pitchFamily="2" charset="-122"/>
                          <a:ea typeface="华文新魏" panose="02010800040101010101" pitchFamily="2" charset="-122"/>
                        </a:rPr>
                        <a:t>增长模繁殖法</a:t>
                      </a:r>
                      <a:r>
                        <a:rPr lang="en-US" altLang="zh-CN" sz="1800" b="1" dirty="0" smtClean="0">
                          <a:solidFill>
                            <a:srgbClr val="000099"/>
                          </a:solidFill>
                          <a:latin typeface="华文新魏" panose="02010800040101010101" pitchFamily="2" charset="-122"/>
                          <a:ea typeface="华文新魏" panose="02010800040101010101" pitchFamily="2" charset="-122"/>
                        </a:rPr>
                        <a:t>BGM</a:t>
                      </a:r>
                    </a:p>
                    <a:p>
                      <a:pPr algn="ct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000000"/>
                          </a:solidFill>
                          <a:effectLst/>
                          <a:uLnTx/>
                          <a:uFillTx/>
                          <a:latin typeface="华文新魏" panose="02010800040101010101" pitchFamily="2" charset="-122"/>
                          <a:ea typeface="华文新魏" panose="02010800040101010101" pitchFamily="2" charset="-122"/>
                          <a:cs typeface="+mn-cs"/>
                        </a:rPr>
                        <a:t>客观分析场上叠加随机扰动，进行预报，将控制预报减去扰动预报的差值调整后，作为下一次计算的扰动量，如此循环反复使用，最终形成初始场</a:t>
                      </a:r>
                      <a:endParaRPr kumimoji="0" lang="zh-CN" altLang="en-US" sz="1800" b="1" i="0" u="none" strike="noStrike" kern="1200" cap="none" spc="0" normalizeH="0" baseline="0" noProof="0" dirty="0" smtClean="0">
                        <a:ln>
                          <a:noFill/>
                        </a:ln>
                        <a:solidFill>
                          <a:srgbClr val="C00000"/>
                        </a:solidFill>
                        <a:effectLst/>
                        <a:uLnTx/>
                        <a:uFillTx/>
                        <a:latin typeface="华文新魏" panose="02010800040101010101" pitchFamily="2" charset="-122"/>
                        <a:ea typeface="华文新魏" panose="02010800040101010101" pitchFamily="2" charset="-122"/>
                        <a:cs typeface="+mn-cs"/>
                        <a:sym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C00000"/>
                          </a:solidFill>
                          <a:latin typeface="华文新魏" panose="02010800040101010101" pitchFamily="2" charset="-122"/>
                          <a:ea typeface="华文新魏" panose="02010800040101010101" pitchFamily="2" charset="-122"/>
                          <a:sym typeface="+mn-ea"/>
                        </a:rPr>
                        <a:t>容易捕获分析误差，扰动结构与模式大气结果相协调</a:t>
                      </a:r>
                    </a:p>
                    <a:p>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C00000"/>
                        </a:solidFill>
                        <a:latin typeface="华文新魏" panose="02010800040101010101" pitchFamily="2" charset="-122"/>
                        <a:ea typeface="华文新魏" panose="02010800040101010101" pitchFamily="2" charset="-122"/>
                      </a:endParaRPr>
                    </a:p>
                    <a:p>
                      <a:r>
                        <a:rPr lang="zh-CN" altLang="en-US" sz="1800" b="1" kern="1200" dirty="0" smtClean="0">
                          <a:solidFill>
                            <a:srgbClr val="C00000"/>
                          </a:solidFill>
                          <a:latin typeface="华文新魏" panose="02010800040101010101" pitchFamily="2" charset="-122"/>
                          <a:ea typeface="华文新魏" panose="02010800040101010101" pitchFamily="2" charset="-122"/>
                          <a:cs typeface="+mn-cs"/>
                        </a:rPr>
                        <a:t>相对</a:t>
                      </a:r>
                      <a:r>
                        <a:rPr lang="en-US" altLang="zh-CN" sz="1800" b="1" kern="1200" dirty="0" err="1" smtClean="0">
                          <a:solidFill>
                            <a:srgbClr val="C00000"/>
                          </a:solidFill>
                          <a:latin typeface="华文新魏" panose="02010800040101010101" pitchFamily="2" charset="-122"/>
                          <a:ea typeface="华文新魏" panose="02010800040101010101" pitchFamily="2" charset="-122"/>
                          <a:cs typeface="+mn-cs"/>
                        </a:rPr>
                        <a:t>Svs</a:t>
                      </a:r>
                      <a:r>
                        <a:rPr lang="zh-CN" altLang="en-US" sz="1800" b="1" kern="1200" dirty="0" smtClean="0">
                          <a:solidFill>
                            <a:srgbClr val="C00000"/>
                          </a:solidFill>
                          <a:latin typeface="华文新魏" panose="02010800040101010101" pitchFamily="2" charset="-122"/>
                          <a:ea typeface="华文新魏" panose="02010800040101010101" pitchFamily="2" charset="-122"/>
                          <a:cs typeface="+mn-cs"/>
                        </a:rPr>
                        <a:t>方法发散程度较小</a:t>
                      </a:r>
                      <a:endParaRPr lang="zh-CN" altLang="en-US" sz="1800" b="1" kern="1200" dirty="0">
                        <a:solidFill>
                          <a:srgbClr val="C00000"/>
                        </a:solidFill>
                        <a:latin typeface="华文新魏" panose="02010800040101010101" pitchFamily="2" charset="-122"/>
                        <a:ea typeface="华文新魏" panose="020108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C00000"/>
                        </a:solidFill>
                        <a:latin typeface="华文新魏" panose="02010800040101010101" pitchFamily="2" charset="-122"/>
                        <a:ea typeface="华文新魏" panose="02010800040101010101" pitchFamily="2"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C00000"/>
                          </a:solidFill>
                          <a:latin typeface="华文新魏" panose="02010800040101010101" pitchFamily="2" charset="-122"/>
                          <a:ea typeface="华文新魏" panose="02010800040101010101" pitchFamily="2" charset="-122"/>
                          <a:sym typeface="+mn-ea"/>
                        </a:rPr>
                        <a:t>美国，日本，南非，加拿大</a:t>
                      </a:r>
                      <a:endParaRPr lang="zh-CN" altLang="en-US" sz="1800" b="1" dirty="0" smtClean="0">
                        <a:solidFill>
                          <a:srgbClr val="C00000"/>
                        </a:solidFill>
                        <a:latin typeface="华文新魏" panose="02010800040101010101" pitchFamily="2" charset="-122"/>
                        <a:ea typeface="华文新魏" panose="02010800040101010101" pitchFamily="2" charset="-122"/>
                      </a:endParaRPr>
                    </a:p>
                    <a:p>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79377"/>
                  </a:ext>
                </a:extLst>
              </a:tr>
            </a:tbl>
          </a:graphicData>
        </a:graphic>
      </p:graphicFrame>
    </p:spTree>
    <p:extLst>
      <p:ext uri="{BB962C8B-B14F-4D97-AF65-F5344CB8AC3E}">
        <p14:creationId xmlns:p14="http://schemas.microsoft.com/office/powerpoint/2010/main" val="17507495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eeding1"/>
          <p:cNvPicPr>
            <a:picLocks noChangeAspect="1" noChangeArrowheads="1"/>
          </p:cNvPicPr>
          <p:nvPr/>
        </p:nvPicPr>
        <p:blipFill rotWithShape="1">
          <a:blip r:embed="rId3">
            <a:extLst>
              <a:ext uri="{28A0092B-C50C-407E-A947-70E740481C1C}">
                <a14:useLocalDpi xmlns:a14="http://schemas.microsoft.com/office/drawing/2010/main" val="0"/>
              </a:ext>
            </a:extLst>
          </a:blip>
          <a:srcRect l="51452"/>
          <a:stretch>
            <a:fillRect/>
          </a:stretch>
        </p:blipFill>
        <p:spPr bwMode="auto">
          <a:xfrm>
            <a:off x="7339326" y="751952"/>
            <a:ext cx="3251337" cy="3384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Grp="1" noChangeArrowheads="1"/>
          </p:cNvSpPr>
          <p:nvPr>
            <p:ph idx="1"/>
          </p:nvPr>
        </p:nvSpPr>
        <p:spPr>
          <a:xfrm>
            <a:off x="1544207" y="1425614"/>
            <a:ext cx="4785995" cy="4554855"/>
          </a:xfrm>
          <a:solidFill>
            <a:schemeClr val="bg1"/>
          </a:solidFill>
        </p:spPr>
        <p:txBody>
          <a:bodyPr>
            <a:normAutofit/>
          </a:bodyPr>
          <a:lstStyle/>
          <a:p>
            <a:pPr>
              <a:buFont typeface="Times New Roman" panose="02020603050405020304" pitchFamily="18" charset="0"/>
              <a:buChar char="─"/>
            </a:pPr>
            <a:endParaRPr lang="en-US" altLang="zh-CN" sz="2000" b="1" dirty="0">
              <a:latin typeface="华文新魏" panose="02010800040101010101" pitchFamily="2" charset="-122"/>
              <a:ea typeface="华文新魏" panose="02010800040101010101" pitchFamily="2" charset="-122"/>
              <a:cs typeface="Times New Roman" panose="02020603050405020304" pitchFamily="18" charset="0"/>
            </a:endParaRPr>
          </a:p>
          <a:p>
            <a:pPr>
              <a:buFont typeface="Times New Roman" panose="02020603050405020304" pitchFamily="18" charset="0"/>
              <a:buChar char="─"/>
            </a:pP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扰动要素</a:t>
            </a:r>
            <a:r>
              <a:rPr lang="en-US" altLang="zh-CN" sz="2000" b="1" dirty="0">
                <a:latin typeface="华文新魏" panose="02010800040101010101" pitchFamily="2" charset="-122"/>
                <a:ea typeface="华文新魏" panose="02010800040101010101" pitchFamily="2" charset="-122"/>
                <a:cs typeface="Times New Roman" panose="02020603050405020304" pitchFamily="18" charset="0"/>
              </a:rPr>
              <a:t>:</a:t>
            </a: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 </a:t>
            </a:r>
            <a:r>
              <a:rPr lang="en-US" altLang="zh-CN" sz="2000" b="1" dirty="0">
                <a:latin typeface="华文新魏" panose="02010800040101010101" pitchFamily="2" charset="-122"/>
                <a:ea typeface="华文新魏" panose="02010800040101010101" pitchFamily="2" charset="-122"/>
                <a:cs typeface="Times New Roman" panose="02020603050405020304" pitchFamily="18" charset="0"/>
              </a:rPr>
              <a:t>U,V</a:t>
            </a: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a:t>
            </a:r>
            <a:r>
              <a:rPr lang="en-US" altLang="zh-CN" sz="2000" b="1" dirty="0">
                <a:latin typeface="华文新魏" panose="02010800040101010101" pitchFamily="2" charset="-122"/>
                <a:ea typeface="华文新魏" panose="02010800040101010101" pitchFamily="2" charset="-122"/>
                <a:cs typeface="Times New Roman" panose="02020603050405020304" pitchFamily="18" charset="0"/>
              </a:rPr>
              <a:t>T</a:t>
            </a: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a:t>
            </a:r>
            <a:r>
              <a:rPr lang="en-US" altLang="zh-CN" sz="2000" b="1" dirty="0">
                <a:latin typeface="华文新魏" panose="02010800040101010101" pitchFamily="2" charset="-122"/>
                <a:ea typeface="华文新魏" panose="02010800040101010101" pitchFamily="2" charset="-122"/>
                <a:cs typeface="Times New Roman" panose="02020603050405020304" pitchFamily="18" charset="0"/>
              </a:rPr>
              <a:t>Q</a:t>
            </a:r>
          </a:p>
          <a:p>
            <a:pPr>
              <a:buFont typeface="Times New Roman" panose="02020603050405020304" pitchFamily="18" charset="0"/>
              <a:buChar char="─"/>
            </a:pP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初始小扰动的引入（随机扰动，取</a:t>
            </a:r>
            <a:endParaRPr lang="en-US" altLang="zh-CN" sz="2000" b="1" dirty="0">
              <a:latin typeface="华文新魏" panose="02010800040101010101" pitchFamily="2" charset="-122"/>
              <a:ea typeface="华文新魏" panose="02010800040101010101" pitchFamily="2" charset="-122"/>
              <a:cs typeface="Times New Roman" panose="02020603050405020304" pitchFamily="18" charset="0"/>
            </a:endParaRPr>
          </a:p>
          <a:p>
            <a:pPr marL="0" indent="0">
              <a:buNone/>
            </a:pPr>
            <a:r>
              <a:rPr lang="en-US" altLang="zh-CN" sz="2000" b="1" dirty="0">
                <a:latin typeface="华文新魏" panose="02010800040101010101" pitchFamily="2" charset="-122"/>
                <a:ea typeface="华文新魏" panose="02010800040101010101" pitchFamily="2" charset="-122"/>
                <a:cs typeface="Times New Roman" panose="02020603050405020304" pitchFamily="18" charset="0"/>
              </a:rPr>
              <a:t> </a:t>
            </a:r>
            <a:r>
              <a:rPr lang="en-US" altLang="zh-CN" sz="2000" b="1" dirty="0">
                <a:latin typeface="华文新魏" panose="02010800040101010101" pitchFamily="2" charset="-122"/>
                <a:ea typeface="华文新魏" panose="02010800040101010101" pitchFamily="2" charset="-122"/>
                <a:cs typeface="Times New Roman" panose="02020603050405020304" pitchFamily="18" charset="0"/>
              </a:rPr>
              <a:t>    </a:t>
            </a: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扰动要素大小的正负</a:t>
            </a:r>
            <a:r>
              <a:rPr lang="en-US" altLang="zh-CN" sz="2000" b="1" dirty="0">
                <a:latin typeface="华文新魏" panose="02010800040101010101" pitchFamily="2" charset="-122"/>
                <a:ea typeface="华文新魏" panose="02010800040101010101" pitchFamily="2" charset="-122"/>
                <a:cs typeface="Times New Roman" panose="02020603050405020304" pitchFamily="18" charset="0"/>
              </a:rPr>
              <a:t>1%</a:t>
            </a: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a:t>
            </a:r>
            <a:endParaRPr lang="de-DE" altLang="zh-CN" sz="2000" b="1" dirty="0">
              <a:latin typeface="华文新魏" panose="02010800040101010101" pitchFamily="2" charset="-122"/>
              <a:ea typeface="华文新魏" panose="02010800040101010101" pitchFamily="2" charset="-122"/>
              <a:cs typeface="Times New Roman" panose="02020603050405020304" pitchFamily="18" charset="0"/>
            </a:endParaRPr>
          </a:p>
          <a:p>
            <a:pPr>
              <a:buFont typeface="Times New Roman" panose="02020603050405020304" pitchFamily="18" charset="0"/>
              <a:buChar char="─"/>
            </a:pPr>
            <a:r>
              <a:rPr lang="de-DE" altLang="zh-CN" sz="2000" b="1" dirty="0">
                <a:latin typeface="华文新魏" panose="02010800040101010101" pitchFamily="2" charset="-122"/>
                <a:ea typeface="华文新魏" panose="02010800040101010101" pitchFamily="2" charset="-122"/>
                <a:cs typeface="Times New Roman" panose="02020603050405020304" pitchFamily="18" charset="0"/>
              </a:rPr>
              <a:t>5</a:t>
            </a: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天周期繁殖循环</a:t>
            </a:r>
            <a:endParaRPr lang="en-US" altLang="zh-CN" sz="2000" b="1" dirty="0">
              <a:latin typeface="华文新魏" panose="02010800040101010101" pitchFamily="2" charset="-122"/>
              <a:ea typeface="华文新魏" panose="02010800040101010101" pitchFamily="2" charset="-122"/>
              <a:cs typeface="Times New Roman" panose="02020603050405020304" pitchFamily="18" charset="0"/>
            </a:endParaRPr>
          </a:p>
          <a:p>
            <a:pPr>
              <a:buFont typeface="Times New Roman" panose="02020603050405020304" pitchFamily="18" charset="0"/>
              <a:buChar char="─"/>
            </a:pP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准饱和繁殖时段（</a:t>
            </a:r>
            <a:r>
              <a:rPr lang="en-US" altLang="zh-CN" sz="2000" b="1" dirty="0">
                <a:latin typeface="华文新魏" panose="02010800040101010101" pitchFamily="2" charset="-122"/>
                <a:ea typeface="华文新魏" panose="02010800040101010101" pitchFamily="2" charset="-122"/>
                <a:cs typeface="Times New Roman" panose="02020603050405020304" pitchFamily="18" charset="0"/>
              </a:rPr>
              <a:t>20</a:t>
            </a: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天）</a:t>
            </a:r>
            <a:endParaRPr lang="de-DE" altLang="zh-CN" sz="2000" b="1" dirty="0">
              <a:latin typeface="华文新魏" panose="02010800040101010101" pitchFamily="2" charset="-122"/>
              <a:ea typeface="华文新魏" panose="02010800040101010101" pitchFamily="2" charset="-122"/>
              <a:cs typeface="Times New Roman" panose="02020603050405020304" pitchFamily="18" charset="0"/>
            </a:endParaRPr>
          </a:p>
          <a:p>
            <a:pPr>
              <a:buFont typeface="Times New Roman" panose="02020603050405020304" pitchFamily="18" charset="0"/>
              <a:buChar char="─"/>
            </a:pP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降尺度分析 （</a:t>
            </a:r>
            <a:r>
              <a:rPr lang="de-DE" altLang="zh-CN" sz="2000" b="1" dirty="0">
                <a:latin typeface="华文新魏" panose="02010800040101010101" pitchFamily="2" charset="-122"/>
                <a:ea typeface="华文新魏" panose="02010800040101010101" pitchFamily="2" charset="-122"/>
                <a:cs typeface="Times New Roman" panose="02020603050405020304" pitchFamily="18" charset="0"/>
              </a:rPr>
              <a:t>rescaling</a:t>
            </a: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                       </a:t>
            </a:r>
            <a:endParaRPr lang="en-US" altLang="zh-CN" sz="2000" b="1" dirty="0">
              <a:latin typeface="华文新魏" panose="02010800040101010101" pitchFamily="2" charset="-122"/>
              <a:ea typeface="华文新魏" panose="02010800040101010101" pitchFamily="2" charset="-122"/>
              <a:cs typeface="Times New Roman" panose="02020603050405020304" pitchFamily="18" charset="0"/>
            </a:endParaRPr>
          </a:p>
          <a:p>
            <a:pPr>
              <a:buFontTx/>
              <a:buNone/>
            </a:pP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 </a:t>
            </a:r>
            <a:r>
              <a:rPr lang="de-DE" altLang="zh-CN" sz="2000" b="1" dirty="0">
                <a:latin typeface="华文新魏" panose="02010800040101010101" pitchFamily="2" charset="-122"/>
                <a:ea typeface="华文新魏" panose="02010800040101010101" pitchFamily="2" charset="-122"/>
                <a:cs typeface="Times New Roman" panose="02020603050405020304" pitchFamily="18" charset="0"/>
              </a:rPr>
              <a:t> </a:t>
            </a:r>
            <a:endParaRPr lang="de-DE" altLang="zh-CN" sz="2000" b="1" dirty="0">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endParaRPr>
          </a:p>
          <a:p>
            <a:pPr>
              <a:buFontTx/>
              <a:buNone/>
            </a:pP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  </a:t>
            </a:r>
          </a:p>
          <a:p>
            <a:pPr>
              <a:buFontTx/>
              <a:buNone/>
            </a:pP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    其中：</a:t>
            </a:r>
            <a:r>
              <a:rPr lang="de-DE" altLang="zh-CN" sz="2000" b="1" dirty="0">
                <a:latin typeface="华文新魏" panose="02010800040101010101" pitchFamily="2" charset="-122"/>
                <a:ea typeface="华文新魏" panose="02010800040101010101" pitchFamily="2" charset="-122"/>
                <a:cs typeface="Times New Roman" panose="02020603050405020304" pitchFamily="18" charset="0"/>
              </a:rPr>
              <a:t>         </a:t>
            </a:r>
            <a:r>
              <a:rPr lang="zh-CN" altLang="de-DE" sz="2000" b="1" dirty="0">
                <a:latin typeface="华文新魏" panose="02010800040101010101" pitchFamily="2" charset="-122"/>
                <a:ea typeface="华文新魏" panose="02010800040101010101" pitchFamily="2" charset="-122"/>
                <a:cs typeface="Times New Roman" panose="02020603050405020304" pitchFamily="18" charset="0"/>
              </a:rPr>
              <a:t>是初始模均方根大小</a:t>
            </a:r>
            <a:r>
              <a:rPr lang="en-US" altLang="zh-CN" sz="2000" b="1" dirty="0">
                <a:latin typeface="华文新魏" panose="02010800040101010101" pitchFamily="2" charset="-122"/>
                <a:ea typeface="华文新魏" panose="02010800040101010101" pitchFamily="2" charset="-122"/>
                <a:cs typeface="Times New Roman" panose="02020603050405020304" pitchFamily="18" charset="0"/>
              </a:rPr>
              <a:t>,                                                        </a:t>
            </a: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是输出模的均方根大小</a:t>
            </a:r>
          </a:p>
        </p:txBody>
      </p:sp>
      <p:graphicFrame>
        <p:nvGraphicFramePr>
          <p:cNvPr id="3" name="对象 2">
            <a:hlinkClick r:id="" action="ppaction://ole?verb=0"/>
          </p:cNvPr>
          <p:cNvGraphicFramePr>
            <a:graphicFrameLocks noChangeAspect="1"/>
          </p:cNvGraphicFramePr>
          <p:nvPr>
            <p:extLst>
              <p:ext uri="{D42A27DB-BD31-4B8C-83A1-F6EECF244321}">
                <p14:modId xmlns:p14="http://schemas.microsoft.com/office/powerpoint/2010/main" val="1462081475"/>
              </p:ext>
            </p:extLst>
          </p:nvPr>
        </p:nvGraphicFramePr>
        <p:xfrm>
          <a:off x="1804243" y="4243192"/>
          <a:ext cx="3458845" cy="430530"/>
        </p:xfrm>
        <a:graphic>
          <a:graphicData uri="http://schemas.openxmlformats.org/presentationml/2006/ole">
            <mc:AlternateContent xmlns:mc="http://schemas.openxmlformats.org/markup-compatibility/2006">
              <mc:Choice xmlns:v="urn:schemas-microsoft-com:vml" Requires="v">
                <p:oleObj spid="_x0000_s1029" r:id="rId4" imgW="1841500" imgH="228600" progId="Equation.KSEE3">
                  <p:embed/>
                </p:oleObj>
              </mc:Choice>
              <mc:Fallback>
                <p:oleObj r:id="rId4" imgW="1841500" imgH="228600" progId="Equation.KSEE3">
                  <p:embed/>
                  <p:pic>
                    <p:nvPicPr>
                      <p:cNvPr id="3" name="对象 2">
                        <a:hlinkClick r:id="" action="ppaction://ole?verb=0"/>
                      </p:cNvPr>
                      <p:cNvPicPr/>
                      <p:nvPr/>
                    </p:nvPicPr>
                    <p:blipFill>
                      <a:blip r:embed="rId5"/>
                      <a:stretch>
                        <a:fillRect/>
                      </a:stretch>
                    </p:blipFill>
                    <p:spPr>
                      <a:xfrm>
                        <a:off x="1804243" y="4243192"/>
                        <a:ext cx="3458845" cy="430530"/>
                      </a:xfrm>
                      <a:prstGeom prst="rect">
                        <a:avLst/>
                      </a:prstGeom>
                    </p:spPr>
                  </p:pic>
                </p:oleObj>
              </mc:Fallback>
            </mc:AlternateContent>
          </a:graphicData>
        </a:graphic>
      </p:graphicFrame>
      <p:graphicFrame>
        <p:nvGraphicFramePr>
          <p:cNvPr id="7" name="对象 6"/>
          <p:cNvGraphicFramePr/>
          <p:nvPr>
            <p:extLst>
              <p:ext uri="{D42A27DB-BD31-4B8C-83A1-F6EECF244321}">
                <p14:modId xmlns:p14="http://schemas.microsoft.com/office/powerpoint/2010/main" val="4139452413"/>
              </p:ext>
            </p:extLst>
          </p:nvPr>
        </p:nvGraphicFramePr>
        <p:xfrm>
          <a:off x="2612595" y="5003021"/>
          <a:ext cx="654050" cy="379095"/>
        </p:xfrm>
        <a:graphic>
          <a:graphicData uri="http://schemas.openxmlformats.org/presentationml/2006/ole">
            <mc:AlternateContent xmlns:mc="http://schemas.openxmlformats.org/markup-compatibility/2006">
              <mc:Choice xmlns:v="urn:schemas-microsoft-com:vml" Requires="v">
                <p:oleObj spid="_x0000_s1030" r:id="rId6" imgW="492760" imgH="313055" progId="Equation.KSEE3">
                  <p:embed/>
                </p:oleObj>
              </mc:Choice>
              <mc:Fallback>
                <p:oleObj r:id="rId6" imgW="492760" imgH="313055" progId="Equation.KSEE3">
                  <p:embed/>
                  <p:pic>
                    <p:nvPicPr>
                      <p:cNvPr id="7" name="对象 6"/>
                      <p:cNvPicPr/>
                      <p:nvPr/>
                    </p:nvPicPr>
                    <p:blipFill>
                      <a:blip r:embed="rId7"/>
                      <a:stretch>
                        <a:fillRect/>
                      </a:stretch>
                    </p:blipFill>
                    <p:spPr>
                      <a:xfrm>
                        <a:off x="2612595" y="5003021"/>
                        <a:ext cx="654050" cy="379095"/>
                      </a:xfrm>
                      <a:prstGeom prst="rect">
                        <a:avLst/>
                      </a:prstGeom>
                    </p:spPr>
                  </p:pic>
                </p:oleObj>
              </mc:Fallback>
            </mc:AlternateContent>
          </a:graphicData>
        </a:graphic>
      </p:graphicFrame>
      <p:graphicFrame>
        <p:nvGraphicFramePr>
          <p:cNvPr id="9" name="对象 8"/>
          <p:cNvGraphicFramePr/>
          <p:nvPr>
            <p:extLst>
              <p:ext uri="{D42A27DB-BD31-4B8C-83A1-F6EECF244321}">
                <p14:modId xmlns:p14="http://schemas.microsoft.com/office/powerpoint/2010/main" val="1584546198"/>
              </p:ext>
            </p:extLst>
          </p:nvPr>
        </p:nvGraphicFramePr>
        <p:xfrm>
          <a:off x="5643132" y="5003021"/>
          <a:ext cx="687070" cy="418465"/>
        </p:xfrm>
        <a:graphic>
          <a:graphicData uri="http://schemas.openxmlformats.org/presentationml/2006/ole">
            <mc:AlternateContent xmlns:mc="http://schemas.openxmlformats.org/markup-compatibility/2006">
              <mc:Choice xmlns:v="urn:schemas-microsoft-com:vml" Requires="v">
                <p:oleObj spid="_x0000_s1031" r:id="rId8" imgW="620395" imgH="309245" progId="Equation.KSEE3">
                  <p:embed/>
                </p:oleObj>
              </mc:Choice>
              <mc:Fallback>
                <p:oleObj r:id="rId8" imgW="620395" imgH="309245" progId="Equation.KSEE3">
                  <p:embed/>
                  <p:pic>
                    <p:nvPicPr>
                      <p:cNvPr id="9" name="对象 8"/>
                      <p:cNvPicPr/>
                      <p:nvPr/>
                    </p:nvPicPr>
                    <p:blipFill>
                      <a:blip r:embed="rId9"/>
                      <a:stretch>
                        <a:fillRect/>
                      </a:stretch>
                    </p:blipFill>
                    <p:spPr>
                      <a:xfrm>
                        <a:off x="5643132" y="5003021"/>
                        <a:ext cx="687070" cy="418465"/>
                      </a:xfrm>
                      <a:prstGeom prst="rect">
                        <a:avLst/>
                      </a:prstGeom>
                    </p:spPr>
                  </p:pic>
                </p:oleObj>
              </mc:Fallback>
            </mc:AlternateContent>
          </a:graphicData>
        </a:graphic>
      </p:graphicFrame>
      <p:pic>
        <p:nvPicPr>
          <p:cNvPr id="13" name="图片 12" descr="grow3"/>
          <p:cNvPicPr>
            <a:picLocks noChangeAspect="1"/>
          </p:cNvPicPr>
          <p:nvPr/>
        </p:nvPicPr>
        <p:blipFill>
          <a:blip r:embed="rId10"/>
          <a:stretch>
            <a:fillRect/>
          </a:stretch>
        </p:blipFill>
        <p:spPr>
          <a:xfrm>
            <a:off x="6839526" y="4052959"/>
            <a:ext cx="4009002" cy="2532334"/>
          </a:xfrm>
          <a:prstGeom prst="rect">
            <a:avLst/>
          </a:prstGeom>
        </p:spPr>
      </p:pic>
      <p:sp>
        <p:nvSpPr>
          <p:cNvPr id="10" name="灯片编号占位符 1"/>
          <p:cNvSpPr>
            <a:spLocks noGrp="1"/>
          </p:cNvSpPr>
          <p:nvPr>
            <p:ph type="sldNum" sz="quarter" idx="4294967295"/>
          </p:nvPr>
        </p:nvSpPr>
        <p:spPr>
          <a:xfrm>
            <a:off x="9912424" y="6554387"/>
            <a:ext cx="1143000" cy="285750"/>
          </a:xfrm>
          <a:prstGeom prst="rect">
            <a:avLst/>
          </a:prstGeom>
        </p:spPr>
        <p:txBody>
          <a:bodyPr/>
          <a:lstStyle/>
          <a:p>
            <a:r>
              <a:rPr lang="en-US" altLang="zh-CN" dirty="0" smtClean="0"/>
              <a:t>35</a:t>
            </a:r>
            <a:endParaRPr lang="zh-CN" altLang="en-US" dirty="0"/>
          </a:p>
        </p:txBody>
      </p:sp>
      <p:sp>
        <p:nvSpPr>
          <p:cNvPr id="11" name="标题 1"/>
          <p:cNvSpPr txBox="1">
            <a:spLocks/>
          </p:cNvSpPr>
          <p:nvPr/>
        </p:nvSpPr>
        <p:spPr>
          <a:xfrm>
            <a:off x="1483522" y="276947"/>
            <a:ext cx="9107141"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algn="ctr"/>
            <a:r>
              <a:rPr lang="en-US" altLang="zh-CN" kern="0" dirty="0" smtClean="0">
                <a:latin typeface="华文新魏" panose="02010800040101010101" pitchFamily="2" charset="-122"/>
                <a:ea typeface="华文新魏" panose="02010800040101010101" pitchFamily="2" charset="-122"/>
              </a:rPr>
              <a:t>2.3 </a:t>
            </a:r>
            <a:r>
              <a:rPr lang="zh-CN" altLang="en-US" kern="0" dirty="0" smtClean="0">
                <a:latin typeface="华文新魏" panose="02010800040101010101" pitchFamily="2" charset="-122"/>
                <a:ea typeface="华文新魏" panose="02010800040101010101" pitchFamily="2" charset="-122"/>
              </a:rPr>
              <a:t>基于季节尺度预测系统的</a:t>
            </a:r>
            <a:r>
              <a:rPr lang="en-US" altLang="zh-CN" kern="0" dirty="0" smtClean="0">
                <a:latin typeface="华文新魏" panose="02010800040101010101" pitchFamily="2" charset="-122"/>
                <a:ea typeface="华文新魏" panose="02010800040101010101" pitchFamily="2" charset="-122"/>
              </a:rPr>
              <a:t>BGM</a:t>
            </a:r>
            <a:r>
              <a:rPr lang="zh-CN" altLang="en-US" kern="0" dirty="0" smtClean="0">
                <a:latin typeface="华文新魏" panose="02010800040101010101" pitchFamily="2" charset="-122"/>
                <a:ea typeface="华文新魏" panose="02010800040101010101" pitchFamily="2" charset="-122"/>
              </a:rPr>
              <a:t>方法设计</a:t>
            </a:r>
            <a:endParaRPr lang="zh-CN" altLang="en-US" kern="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032924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722066" y="1806695"/>
            <a:ext cx="4632871" cy="3808314"/>
          </a:xfrm>
          <a:prstGeom prst="rect">
            <a:avLst/>
          </a:prstGeom>
        </p:spPr>
      </p:pic>
      <p:pic>
        <p:nvPicPr>
          <p:cNvPr id="3" name="图片 2"/>
          <p:cNvPicPr/>
          <p:nvPr/>
        </p:nvPicPr>
        <p:blipFill rotWithShape="1">
          <a:blip r:embed="rId3"/>
          <a:srcRect t="36967" r="2059" b="31770"/>
          <a:stretch/>
        </p:blipFill>
        <p:spPr bwMode="auto">
          <a:xfrm>
            <a:off x="90798" y="1930196"/>
            <a:ext cx="6181453" cy="3118122"/>
          </a:xfrm>
          <a:prstGeom prst="rect">
            <a:avLst/>
          </a:prstGeom>
          <a:ln>
            <a:noFill/>
          </a:ln>
          <a:extLst>
            <a:ext uri="{53640926-AAD7-44D8-BBD7-CCE9431645EC}">
              <a14:shadowObscured xmlns:a14="http://schemas.microsoft.com/office/drawing/2010/main"/>
            </a:ext>
          </a:extLst>
        </p:spPr>
      </p:pic>
      <p:sp>
        <p:nvSpPr>
          <p:cNvPr id="4" name="矩形 3"/>
          <p:cNvSpPr/>
          <p:nvPr/>
        </p:nvSpPr>
        <p:spPr>
          <a:xfrm>
            <a:off x="1281065" y="5207697"/>
            <a:ext cx="4717143" cy="646331"/>
          </a:xfrm>
          <a:prstGeom prst="rect">
            <a:avLst/>
          </a:prstGeom>
        </p:spPr>
        <p:txBody>
          <a:bodyPr wrap="square">
            <a:spAutoFit/>
          </a:bodyPr>
          <a:lstStyle/>
          <a:p>
            <a:r>
              <a:rPr lang="en-US" altLang="zh-CN" dirty="0">
                <a:latin typeface="Times New Roman" panose="02020603050405020304" pitchFamily="18" charset="0"/>
                <a:ea typeface="MS Mincho"/>
              </a:rPr>
              <a:t>Change (%) of RMSE averaged over the globe predicted by BGM </a:t>
            </a:r>
            <a:r>
              <a:rPr lang="en-US" altLang="zh-CN" dirty="0" smtClean="0">
                <a:latin typeface="Times New Roman" panose="02020603050405020304" pitchFamily="18" charset="0"/>
                <a:ea typeface="MS Mincho"/>
              </a:rPr>
              <a:t>and LAF. </a:t>
            </a:r>
            <a:endParaRPr lang="zh-CN" altLang="en-US" dirty="0"/>
          </a:p>
        </p:txBody>
      </p:sp>
      <p:sp>
        <p:nvSpPr>
          <p:cNvPr id="5" name="矩形 4"/>
          <p:cNvSpPr/>
          <p:nvPr/>
        </p:nvSpPr>
        <p:spPr>
          <a:xfrm>
            <a:off x="5453167" y="5744145"/>
            <a:ext cx="6843484" cy="369332"/>
          </a:xfrm>
          <a:prstGeom prst="rect">
            <a:avLst/>
          </a:prstGeom>
        </p:spPr>
        <p:txBody>
          <a:bodyPr wrap="square">
            <a:spAutoFit/>
          </a:bodyPr>
          <a:lstStyle/>
          <a:p>
            <a:r>
              <a:rPr lang="en-US" altLang="zh-CN" dirty="0">
                <a:latin typeface="Times New Roman" panose="02020603050405020304" pitchFamily="18" charset="0"/>
                <a:ea typeface="MS Mincho"/>
              </a:rPr>
              <a:t>Temporal Correlation Coefficients (TCCs) between the </a:t>
            </a:r>
            <a:r>
              <a:rPr lang="en-US" altLang="zh-CN" dirty="0" smtClean="0">
                <a:latin typeface="Times New Roman" panose="02020603050405020304" pitchFamily="18" charset="0"/>
                <a:ea typeface="MS Mincho"/>
              </a:rPr>
              <a:t>BGM and LAF</a:t>
            </a:r>
            <a:endParaRPr lang="zh-CN" altLang="en-US" dirty="0"/>
          </a:p>
        </p:txBody>
      </p:sp>
      <p:sp>
        <p:nvSpPr>
          <p:cNvPr id="6" name="标题 1"/>
          <p:cNvSpPr txBox="1">
            <a:spLocks/>
          </p:cNvSpPr>
          <p:nvPr/>
        </p:nvSpPr>
        <p:spPr>
          <a:xfrm>
            <a:off x="1405625" y="278582"/>
            <a:ext cx="8829207"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algn="ctr"/>
            <a:r>
              <a:rPr lang="en-US" altLang="zh-CN" kern="0" dirty="0" smtClean="0">
                <a:latin typeface="华文新魏" panose="02010800040101010101" pitchFamily="2" charset="-122"/>
                <a:ea typeface="华文新魏" panose="02010800040101010101" pitchFamily="2" charset="-122"/>
              </a:rPr>
              <a:t>2.4 </a:t>
            </a:r>
            <a:r>
              <a:rPr lang="zh-CN" altLang="en-US" kern="0" dirty="0" smtClean="0">
                <a:latin typeface="华文新魏" panose="02010800040101010101" pitchFamily="2" charset="-122"/>
                <a:ea typeface="华文新魏" panose="02010800040101010101" pitchFamily="2" charset="-122"/>
              </a:rPr>
              <a:t>新</a:t>
            </a:r>
            <a:r>
              <a:rPr lang="zh-CN" altLang="en-US" kern="0" dirty="0">
                <a:latin typeface="华文新魏" panose="02010800040101010101" pitchFamily="2" charset="-122"/>
                <a:ea typeface="华文新魏" panose="02010800040101010101" pitchFamily="2" charset="-122"/>
              </a:rPr>
              <a:t>设计的</a:t>
            </a:r>
            <a:r>
              <a:rPr lang="en-US" altLang="zh-CN" kern="0" dirty="0">
                <a:latin typeface="华文新魏" panose="02010800040101010101" pitchFamily="2" charset="-122"/>
                <a:ea typeface="华文新魏" panose="02010800040101010101" pitchFamily="2" charset="-122"/>
              </a:rPr>
              <a:t>BGM</a:t>
            </a:r>
            <a:r>
              <a:rPr lang="zh-CN" altLang="en-US" kern="0" dirty="0">
                <a:latin typeface="华文新魏" panose="02010800040101010101" pitchFamily="2" charset="-122"/>
                <a:ea typeface="华文新魏" panose="02010800040101010101" pitchFamily="2" charset="-122"/>
              </a:rPr>
              <a:t>方法和</a:t>
            </a:r>
            <a:r>
              <a:rPr lang="en-US" altLang="zh-CN" kern="0" dirty="0">
                <a:latin typeface="华文新魏" panose="02010800040101010101" pitchFamily="2" charset="-122"/>
                <a:ea typeface="华文新魏" panose="02010800040101010101" pitchFamily="2" charset="-122"/>
              </a:rPr>
              <a:t>LAF</a:t>
            </a:r>
            <a:r>
              <a:rPr lang="zh-CN" altLang="en-US" kern="0" dirty="0">
                <a:latin typeface="华文新魏" panose="02010800040101010101" pitchFamily="2" charset="-122"/>
                <a:ea typeface="华文新魏" panose="02010800040101010101" pitchFamily="2" charset="-122"/>
              </a:rPr>
              <a:t>方法在</a:t>
            </a:r>
            <a:r>
              <a:rPr lang="en-US" altLang="zh-CN" kern="0" dirty="0">
                <a:latin typeface="华文新魏" panose="02010800040101010101" pitchFamily="2" charset="-122"/>
                <a:ea typeface="华文新魏" panose="02010800040101010101" pitchFamily="2" charset="-122"/>
              </a:rPr>
              <a:t>BCC</a:t>
            </a:r>
            <a:r>
              <a:rPr lang="zh-CN" altLang="en-US" kern="0" dirty="0">
                <a:latin typeface="华文新魏" panose="02010800040101010101" pitchFamily="2" charset="-122"/>
                <a:ea typeface="华文新魏" panose="02010800040101010101" pitchFamily="2" charset="-122"/>
              </a:rPr>
              <a:t>气候预测系统中的比较</a:t>
            </a:r>
          </a:p>
        </p:txBody>
      </p:sp>
    </p:spTree>
    <p:extLst>
      <p:ext uri="{BB962C8B-B14F-4D97-AF65-F5344CB8AC3E}">
        <p14:creationId xmlns:p14="http://schemas.microsoft.com/office/powerpoint/2010/main" val="14027237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txBox="1">
            <a:spLocks/>
          </p:cNvSpPr>
          <p:nvPr/>
        </p:nvSpPr>
        <p:spPr bwMode="auto">
          <a:xfrm>
            <a:off x="4324183" y="255053"/>
            <a:ext cx="3182246" cy="807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zh-CN" altLang="en-US" sz="36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目录</a:t>
            </a:r>
            <a:endParaRPr lang="zh-CN" altLang="en-US" sz="36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内容占位符 2"/>
          <p:cNvSpPr>
            <a:spLocks noGrp="1"/>
          </p:cNvSpPr>
          <p:nvPr>
            <p:ph idx="1"/>
          </p:nvPr>
        </p:nvSpPr>
        <p:spPr>
          <a:xfrm>
            <a:off x="2743198" y="1673731"/>
            <a:ext cx="7570035" cy="2528375"/>
          </a:xfrm>
        </p:spPr>
        <p:txBody>
          <a:bodyPr>
            <a:noAutofit/>
          </a:bodyPr>
          <a:lstStyle/>
          <a:p>
            <a:pPr>
              <a:buFont typeface="Wingdings" panose="05000000000000000000" pitchFamily="2" charset="2"/>
              <a:buChar char="Ø"/>
            </a:pPr>
            <a:r>
              <a:rPr lang="zh-CN" altLang="en-US" dirty="0" smtClean="0">
                <a:latin typeface="华文新魏" panose="02010800040101010101" pitchFamily="2" charset="-122"/>
                <a:ea typeface="华文新魏" panose="02010800040101010101" pitchFamily="2" charset="-122"/>
                <a:cs typeface="Times New Roman" panose="02020603050405020304" pitchFamily="18" charset="0"/>
              </a:rPr>
              <a:t>面向地球系统模式的自动参数优化技术</a:t>
            </a:r>
            <a:endParaRPr lang="en-US" altLang="zh-CN" dirty="0" smtClean="0">
              <a:latin typeface="华文新魏" panose="02010800040101010101" pitchFamily="2" charset="-122"/>
              <a:ea typeface="华文新魏" panose="02010800040101010101" pitchFamily="2" charset="-122"/>
              <a:cs typeface="Times New Roman" panose="02020603050405020304" pitchFamily="18" charset="0"/>
            </a:endParaRPr>
          </a:p>
          <a:p>
            <a:pPr marL="0" indent="0">
              <a:buNone/>
            </a:pPr>
            <a:endParaRPr lang="en-US" altLang="zh-CN" dirty="0" smtClean="0">
              <a:latin typeface="华文新魏" panose="02010800040101010101" pitchFamily="2" charset="-122"/>
              <a:ea typeface="华文新魏" panose="02010800040101010101" pitchFamily="2" charset="-122"/>
              <a:cs typeface="Times New Roman" panose="02020603050405020304" pitchFamily="18" charset="0"/>
            </a:endParaRPr>
          </a:p>
          <a:p>
            <a:pPr>
              <a:buFont typeface="Wingdings" panose="05000000000000000000" pitchFamily="2" charset="2"/>
              <a:buChar char="Ø"/>
            </a:pPr>
            <a:r>
              <a:rPr lang="zh-CN" altLang="en-US" dirty="0" smtClean="0">
                <a:latin typeface="华文新魏" panose="02010800040101010101" pitchFamily="2" charset="-122"/>
                <a:ea typeface="华文新魏" panose="02010800040101010101" pitchFamily="2" charset="-122"/>
                <a:cs typeface="Times New Roman" panose="02020603050405020304" pitchFamily="18" charset="0"/>
              </a:rPr>
              <a:t>针对</a:t>
            </a:r>
            <a:r>
              <a:rPr lang="en-US" altLang="zh-CN" dirty="0" smtClean="0">
                <a:latin typeface="华文新魏" panose="02010800040101010101" pitchFamily="2" charset="-122"/>
                <a:ea typeface="华文新魏" panose="02010800040101010101" pitchFamily="2" charset="-122"/>
                <a:cs typeface="Times New Roman" panose="02020603050405020304" pitchFamily="18" charset="0"/>
              </a:rPr>
              <a:t>BCC</a:t>
            </a:r>
            <a:r>
              <a:rPr lang="zh-CN" altLang="en-US" dirty="0" smtClean="0">
                <a:latin typeface="华文新魏" panose="02010800040101010101" pitchFamily="2" charset="-122"/>
                <a:ea typeface="华文新魏" panose="02010800040101010101" pitchFamily="2" charset="-122"/>
                <a:cs typeface="Times New Roman" panose="02020603050405020304" pitchFamily="18" charset="0"/>
              </a:rPr>
              <a:t>气候模式的初值集合方法设计</a:t>
            </a:r>
            <a:endParaRPr lang="en-US" altLang="zh-CN" dirty="0" smtClean="0">
              <a:latin typeface="华文新魏" panose="02010800040101010101" pitchFamily="2" charset="-122"/>
              <a:ea typeface="华文新魏" panose="02010800040101010101" pitchFamily="2" charset="-122"/>
              <a:cs typeface="Times New Roman" panose="02020603050405020304" pitchFamily="18" charset="0"/>
            </a:endParaRPr>
          </a:p>
          <a:p>
            <a:pPr>
              <a:buFont typeface="Wingdings" panose="05000000000000000000" pitchFamily="2" charset="2"/>
              <a:buChar char="Ø"/>
            </a:pPr>
            <a:endParaRPr lang="en-US" altLang="zh-CN" dirty="0" smtClean="0">
              <a:latin typeface="华文新魏" panose="02010800040101010101" pitchFamily="2" charset="-122"/>
              <a:ea typeface="华文新魏" panose="02010800040101010101" pitchFamily="2" charset="-122"/>
              <a:cs typeface="Times New Roman" panose="02020603050405020304" pitchFamily="18" charset="0"/>
            </a:endParaRPr>
          </a:p>
          <a:p>
            <a:pPr>
              <a:buFont typeface="Wingdings" panose="05000000000000000000" pitchFamily="2" charset="2"/>
              <a:buChar char="Ø"/>
            </a:pPr>
            <a:r>
              <a:rPr lang="zh-CN" altLang="en-US" sz="2800" b="1" dirty="0" smtClean="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强化学习动态参数优化技术</a:t>
            </a:r>
            <a:endParaRPr lang="en-US" altLang="zh-CN" sz="2800" b="1" dirty="0" smtClean="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pPr marL="0" indent="0">
              <a:buNone/>
            </a:pPr>
            <a:endParaRPr lang="en-US" altLang="zh-CN" dirty="0">
              <a:latin typeface="华文新魏" panose="02010800040101010101" pitchFamily="2" charset="-122"/>
              <a:ea typeface="华文新魏" panose="02010800040101010101" pitchFamily="2" charset="-122"/>
              <a:cs typeface="Times New Roman" panose="02020603050405020304" pitchFamily="18" charset="0"/>
            </a:endParaRPr>
          </a:p>
          <a:p>
            <a:pPr>
              <a:buFont typeface="Wingdings" panose="05000000000000000000" pitchFamily="2" charset="2"/>
              <a:buChar char="Ø"/>
            </a:pPr>
            <a:r>
              <a:rPr lang="zh-CN" altLang="en-US" dirty="0" smtClean="0">
                <a:latin typeface="华文新魏" panose="02010800040101010101" pitchFamily="2" charset="-122"/>
                <a:ea typeface="华文新魏" panose="02010800040101010101" pitchFamily="2" charset="-122"/>
                <a:cs typeface="Times New Roman" panose="02020603050405020304" pitchFamily="18" charset="0"/>
              </a:rPr>
              <a:t>基于机器学习的</a:t>
            </a:r>
            <a:r>
              <a:rPr lang="en-US" altLang="zh-CN" dirty="0" smtClean="0">
                <a:latin typeface="华文新魏" panose="02010800040101010101" pitchFamily="2" charset="-122"/>
                <a:ea typeface="华文新魏" panose="02010800040101010101" pitchFamily="2" charset="-122"/>
                <a:cs typeface="Times New Roman" panose="02020603050405020304" pitchFamily="18" charset="0"/>
              </a:rPr>
              <a:t>ENSO</a:t>
            </a:r>
            <a:r>
              <a:rPr lang="zh-CN" altLang="en-US" dirty="0" smtClean="0">
                <a:latin typeface="华文新魏" panose="02010800040101010101" pitchFamily="2" charset="-122"/>
                <a:ea typeface="华文新魏" panose="02010800040101010101" pitchFamily="2" charset="-122"/>
                <a:cs typeface="Times New Roman" panose="02020603050405020304" pitchFamily="18" charset="0"/>
              </a:rPr>
              <a:t>预测修正技术</a:t>
            </a:r>
            <a:endParaRPr lang="en-US" altLang="zh-CN" dirty="0" smtClean="0">
              <a:latin typeface="华文新魏" panose="02010800040101010101" pitchFamily="2" charset="-122"/>
              <a:ea typeface="华文新魏" panose="02010800040101010101" pitchFamily="2" charset="-122"/>
              <a:cs typeface="Times New Roman" panose="02020603050405020304" pitchFamily="18" charset="0"/>
            </a:endParaRPr>
          </a:p>
          <a:p>
            <a:pPr marL="457200" lvl="1" indent="0">
              <a:buNone/>
            </a:pPr>
            <a:endParaRPr lang="en-US" altLang="zh-CN" dirty="0">
              <a:latin typeface="华文新魏" panose="02010800040101010101" pitchFamily="2" charset="-122"/>
              <a:ea typeface="华文新魏" panose="02010800040101010101" pitchFamily="2" charset="-122"/>
              <a:cs typeface="Times New Roman" panose="02020603050405020304" pitchFamily="18" charset="0"/>
            </a:endParaRPr>
          </a:p>
          <a:p>
            <a:pPr marL="457200" lvl="1" indent="0">
              <a:buNone/>
            </a:pPr>
            <a:endParaRPr lang="en-US" altLang="zh-CN" dirty="0">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3" name="灯片编号占位符 2"/>
          <p:cNvSpPr>
            <a:spLocks noGrp="1"/>
          </p:cNvSpPr>
          <p:nvPr>
            <p:ph type="sldNum" sz="quarter" idx="12"/>
          </p:nvPr>
        </p:nvSpPr>
        <p:spPr>
          <a:xfrm>
            <a:off x="8051800" y="5941482"/>
            <a:ext cx="2743200" cy="365125"/>
          </a:xfrm>
        </p:spPr>
        <p:txBody>
          <a:bodyPr/>
          <a:lstStyle/>
          <a:p>
            <a:fld id="{0C913308-F349-4B6D-A68A-DD1791B4A57B}" type="slidenum">
              <a:rPr lang="zh-CN" altLang="en-US" smtClean="0"/>
              <a:pPr/>
              <a:t>15</a:t>
            </a:fld>
            <a:endParaRPr lang="zh-CN" altLang="en-US"/>
          </a:p>
        </p:txBody>
      </p:sp>
    </p:spTree>
    <p:extLst>
      <p:ext uri="{BB962C8B-B14F-4D97-AF65-F5344CB8AC3E}">
        <p14:creationId xmlns:p14="http://schemas.microsoft.com/office/powerpoint/2010/main" val="11808911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99878" y="3886768"/>
            <a:ext cx="1439333"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第一段时间</a:t>
            </a:r>
            <a:endParaRPr lang="zh-CN" altLang="en-US" dirty="0"/>
          </a:p>
        </p:txBody>
      </p:sp>
      <p:cxnSp>
        <p:nvCxnSpPr>
          <p:cNvPr id="7" name="直接箭头连接符 6"/>
          <p:cNvCxnSpPr>
            <a:stCxn id="4" idx="3"/>
          </p:cNvCxnSpPr>
          <p:nvPr/>
        </p:nvCxnSpPr>
        <p:spPr>
          <a:xfrm flipV="1">
            <a:off x="7539211" y="4056101"/>
            <a:ext cx="3979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7987945" y="3886768"/>
            <a:ext cx="1439333"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第二段时间</a:t>
            </a:r>
            <a:endParaRPr lang="zh-CN" altLang="en-US" dirty="0"/>
          </a:p>
        </p:txBody>
      </p:sp>
      <p:cxnSp>
        <p:nvCxnSpPr>
          <p:cNvPr id="10" name="直接箭头连接符 9"/>
          <p:cNvCxnSpPr/>
          <p:nvPr/>
        </p:nvCxnSpPr>
        <p:spPr>
          <a:xfrm flipV="1">
            <a:off x="9478079" y="4056100"/>
            <a:ext cx="3979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9926813" y="3886768"/>
            <a:ext cx="1439333"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第三段时间</a:t>
            </a:r>
            <a:endParaRPr lang="zh-CN" altLang="en-US" dirty="0"/>
          </a:p>
        </p:txBody>
      </p:sp>
      <p:sp>
        <p:nvSpPr>
          <p:cNvPr id="12" name="文本框 11"/>
          <p:cNvSpPr txBox="1"/>
          <p:nvPr/>
        </p:nvSpPr>
        <p:spPr>
          <a:xfrm>
            <a:off x="1788254" y="376700"/>
            <a:ext cx="8457887" cy="646331"/>
          </a:xfrm>
          <a:prstGeom prst="rect">
            <a:avLst/>
          </a:prstGeom>
          <a:noFill/>
        </p:spPr>
        <p:txBody>
          <a:bodyPr wrap="square" rtlCol="0">
            <a:spAutoFit/>
          </a:bodyPr>
          <a:lstStyle/>
          <a:p>
            <a:pPr algn="ctr" fontAlgn="base">
              <a:spcBef>
                <a:spcPct val="0"/>
              </a:spcBef>
              <a:spcAft>
                <a:spcPct val="0"/>
              </a:spcAft>
            </a:pPr>
            <a:r>
              <a:rPr lang="en-US" altLang="zh-CN" sz="3600" kern="0" dirty="0" smtClean="0">
                <a:latin typeface="华文新魏" panose="02010800040101010101" pitchFamily="2" charset="-122"/>
                <a:ea typeface="华文新魏" panose="02010800040101010101" pitchFamily="2" charset="-122"/>
                <a:cs typeface="+mj-cs"/>
              </a:rPr>
              <a:t>3.1 </a:t>
            </a:r>
            <a:r>
              <a:rPr lang="zh-CN" altLang="en-US" sz="3600" kern="0" dirty="0" smtClean="0">
                <a:latin typeface="华文新魏" panose="02010800040101010101" pitchFamily="2" charset="-122"/>
                <a:ea typeface="华文新魏" panose="02010800040101010101" pitchFamily="2" charset="-122"/>
                <a:cs typeface="+mj-cs"/>
              </a:rPr>
              <a:t>基于</a:t>
            </a:r>
            <a:r>
              <a:rPr lang="zh-CN" altLang="en-US" sz="3600" kern="0" dirty="0">
                <a:latin typeface="华文新魏" panose="02010800040101010101" pitchFamily="2" charset="-122"/>
                <a:ea typeface="华文新魏" panose="02010800040101010101" pitchFamily="2" charset="-122"/>
                <a:cs typeface="+mj-cs"/>
              </a:rPr>
              <a:t>强化学习的实时参数优化方案</a:t>
            </a:r>
          </a:p>
        </p:txBody>
      </p:sp>
      <p:cxnSp>
        <p:nvCxnSpPr>
          <p:cNvPr id="16" name="曲线连接符 15"/>
          <p:cNvCxnSpPr>
            <a:stCxn id="4" idx="0"/>
            <a:endCxn id="19" idx="1"/>
          </p:cNvCxnSpPr>
          <p:nvPr/>
        </p:nvCxnSpPr>
        <p:spPr>
          <a:xfrm rot="5400000" flipH="1" flipV="1">
            <a:off x="7213377" y="2883602"/>
            <a:ext cx="609335" cy="13969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8216544" y="3162868"/>
            <a:ext cx="1016000" cy="229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t>更新调整比例</a:t>
            </a:r>
            <a:endParaRPr lang="zh-CN" altLang="en-US" sz="900" dirty="0"/>
          </a:p>
        </p:txBody>
      </p:sp>
      <p:sp>
        <p:nvSpPr>
          <p:cNvPr id="20" name="矩形 19"/>
          <p:cNvSpPr/>
          <p:nvPr/>
        </p:nvSpPr>
        <p:spPr>
          <a:xfrm>
            <a:off x="6099345" y="3212119"/>
            <a:ext cx="1278999" cy="161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t>初始化调整比例</a:t>
            </a:r>
            <a:endParaRPr lang="zh-CN" altLang="en-US" sz="900" dirty="0"/>
          </a:p>
        </p:txBody>
      </p:sp>
      <p:sp>
        <p:nvSpPr>
          <p:cNvPr id="26" name="矩形 25"/>
          <p:cNvSpPr/>
          <p:nvPr/>
        </p:nvSpPr>
        <p:spPr>
          <a:xfrm>
            <a:off x="10070744" y="3210202"/>
            <a:ext cx="1016000" cy="229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t>更新调整比例</a:t>
            </a:r>
            <a:endParaRPr lang="zh-CN" altLang="en-US" sz="900" dirty="0"/>
          </a:p>
        </p:txBody>
      </p:sp>
      <p:cxnSp>
        <p:nvCxnSpPr>
          <p:cNvPr id="27" name="曲线连接符 26"/>
          <p:cNvCxnSpPr/>
          <p:nvPr/>
        </p:nvCxnSpPr>
        <p:spPr>
          <a:xfrm rot="5400000" flipH="1" flipV="1">
            <a:off x="9074983" y="2930935"/>
            <a:ext cx="609335" cy="13969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0" idx="2"/>
          </p:cNvCxnSpPr>
          <p:nvPr/>
        </p:nvCxnSpPr>
        <p:spPr>
          <a:xfrm flipH="1">
            <a:off x="6734878" y="3374018"/>
            <a:ext cx="3967" cy="51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8681151" y="3349393"/>
            <a:ext cx="3967" cy="51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0609303" y="3444378"/>
            <a:ext cx="3967" cy="512750"/>
          </a:xfrm>
          <a:prstGeom prst="line">
            <a:avLst/>
          </a:prstGeom>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655692" y="1470986"/>
            <a:ext cx="10723013" cy="49065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思考：用历史实验寻找出来的最优参数对未来时间段的预测是否一定合适？</a:t>
            </a:r>
            <a:endParaRPr lang="zh-CN" altLang="en-US" dirty="0">
              <a:solidFill>
                <a:srgbClr val="FF0000"/>
              </a:solidFill>
            </a:endParaRPr>
          </a:p>
        </p:txBody>
      </p:sp>
      <p:sp>
        <p:nvSpPr>
          <p:cNvPr id="21" name="文本框 20"/>
          <p:cNvSpPr txBox="1"/>
          <p:nvPr/>
        </p:nvSpPr>
        <p:spPr>
          <a:xfrm>
            <a:off x="746482" y="2762247"/>
            <a:ext cx="3068816" cy="1754326"/>
          </a:xfrm>
          <a:prstGeom prst="rect">
            <a:avLst/>
          </a:prstGeom>
          <a:noFill/>
        </p:spPr>
        <p:txBody>
          <a:bodyPr wrap="square" rtlCol="0">
            <a:spAutoFit/>
          </a:bodyPr>
          <a:lstStyle/>
          <a:p>
            <a:r>
              <a:rPr lang="zh-CN" altLang="en-US" dirty="0" smtClean="0"/>
              <a:t>上一时间段的</a:t>
            </a:r>
            <a:r>
              <a:rPr lang="en-US" altLang="zh-CN" dirty="0" smtClean="0"/>
              <a:t>U200,V850,PRECT,Q850</a:t>
            </a:r>
            <a:r>
              <a:rPr lang="en-US" altLang="zh-CN" dirty="0"/>
              <a:t>,</a:t>
            </a:r>
            <a:r>
              <a:rPr lang="en-US" altLang="zh-CN" dirty="0" smtClean="0"/>
              <a:t>T850</a:t>
            </a:r>
          </a:p>
          <a:p>
            <a:endParaRPr lang="en-US" altLang="zh-CN" dirty="0"/>
          </a:p>
          <a:p>
            <a:r>
              <a:rPr lang="zh-CN" altLang="en-US" dirty="0" smtClean="0"/>
              <a:t>上一天同一时间段的</a:t>
            </a:r>
            <a:r>
              <a:rPr lang="en-US" altLang="zh-CN" dirty="0" smtClean="0"/>
              <a:t>U200,V850,PRECT,Q850,T850</a:t>
            </a:r>
            <a:endParaRPr lang="en-US" altLang="zh-CN" dirty="0"/>
          </a:p>
          <a:p>
            <a:r>
              <a:rPr lang="zh-CN" altLang="en-US" dirty="0"/>
              <a:t>等</a:t>
            </a:r>
            <a:endParaRPr lang="en-US" altLang="zh-CN" dirty="0" smtClean="0"/>
          </a:p>
        </p:txBody>
      </p:sp>
      <p:sp>
        <p:nvSpPr>
          <p:cNvPr id="22" name="文本框 21"/>
          <p:cNvSpPr txBox="1"/>
          <p:nvPr/>
        </p:nvSpPr>
        <p:spPr>
          <a:xfrm>
            <a:off x="4432587" y="2762247"/>
            <a:ext cx="1357810" cy="2031325"/>
          </a:xfrm>
          <a:prstGeom prst="rect">
            <a:avLst/>
          </a:prstGeom>
          <a:noFill/>
        </p:spPr>
        <p:txBody>
          <a:bodyPr wrap="square" rtlCol="0">
            <a:spAutoFit/>
          </a:bodyPr>
          <a:lstStyle/>
          <a:p>
            <a:r>
              <a:rPr lang="en-US" altLang="zh-CN" dirty="0" smtClean="0"/>
              <a:t>a1_c0_lnd</a:t>
            </a:r>
          </a:p>
          <a:p>
            <a:endParaRPr lang="en-US" altLang="zh-CN" dirty="0"/>
          </a:p>
          <a:p>
            <a:r>
              <a:rPr lang="en-US" altLang="zh-CN" dirty="0" smtClean="0"/>
              <a:t>a2_c0_ocn</a:t>
            </a:r>
          </a:p>
          <a:p>
            <a:endParaRPr lang="en-US" altLang="zh-CN" dirty="0"/>
          </a:p>
          <a:p>
            <a:r>
              <a:rPr lang="en-US" altLang="zh-CN" dirty="0"/>
              <a:t>a</a:t>
            </a:r>
            <a:r>
              <a:rPr lang="en-US" altLang="zh-CN" dirty="0" smtClean="0"/>
              <a:t>3_ai</a:t>
            </a:r>
          </a:p>
          <a:p>
            <a:endParaRPr lang="en-US" altLang="zh-CN" dirty="0"/>
          </a:p>
          <a:p>
            <a:r>
              <a:rPr lang="en-US" altLang="zh-CN" dirty="0"/>
              <a:t>a</a:t>
            </a:r>
            <a:r>
              <a:rPr lang="en-US" altLang="zh-CN" dirty="0" smtClean="0"/>
              <a:t>3_tau</a:t>
            </a:r>
          </a:p>
        </p:txBody>
      </p:sp>
      <p:sp>
        <p:nvSpPr>
          <p:cNvPr id="3" name="矩形 2"/>
          <p:cNvSpPr/>
          <p:nvPr/>
        </p:nvSpPr>
        <p:spPr>
          <a:xfrm>
            <a:off x="746482" y="5530885"/>
            <a:ext cx="10803302" cy="5620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探索能不能通过过去一段时间的输出结果对未来的不确定参数选择做出指导</a:t>
            </a:r>
            <a:endParaRPr lang="zh-CN" altLang="en-US" b="1" dirty="0">
              <a:solidFill>
                <a:schemeClr val="tx1"/>
              </a:solidFill>
            </a:endParaRPr>
          </a:p>
        </p:txBody>
      </p:sp>
      <p:sp>
        <p:nvSpPr>
          <p:cNvPr id="5" name="矩形 4"/>
          <p:cNvSpPr/>
          <p:nvPr/>
        </p:nvSpPr>
        <p:spPr>
          <a:xfrm>
            <a:off x="683260" y="2647628"/>
            <a:ext cx="3122175" cy="18689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309363" y="2417157"/>
            <a:ext cx="1409515" cy="271778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3843998" y="3444378"/>
            <a:ext cx="455502" cy="331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171899" y="2417157"/>
            <a:ext cx="2898845" cy="3450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2">
                    <a:lumMod val="10000"/>
                  </a:schemeClr>
                </a:solidFill>
              </a:rPr>
              <a:t>动态参数调整</a:t>
            </a:r>
            <a:endParaRPr lang="zh-CN" altLang="en-US" b="1" dirty="0">
              <a:solidFill>
                <a:schemeClr val="bg2">
                  <a:lumMod val="10000"/>
                </a:schemeClr>
              </a:solidFill>
            </a:endParaRPr>
          </a:p>
        </p:txBody>
      </p:sp>
    </p:spTree>
    <p:extLst>
      <p:ext uri="{BB962C8B-B14F-4D97-AF65-F5344CB8AC3E}">
        <p14:creationId xmlns:p14="http://schemas.microsoft.com/office/powerpoint/2010/main" val="42442772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85994" y="4936886"/>
            <a:ext cx="8498006" cy="1754326"/>
          </a:xfrm>
          <a:prstGeom prst="rect">
            <a:avLst/>
          </a:prstGeom>
          <a:noFill/>
        </p:spPr>
        <p:txBody>
          <a:bodyPr wrap="square" rtlCol="0">
            <a:spAutoFit/>
          </a:bodyPr>
          <a:lstStyle/>
          <a:p>
            <a:r>
              <a:rPr lang="en-US" altLang="zh-CN" dirty="0" smtClean="0"/>
              <a:t>1.</a:t>
            </a:r>
            <a:r>
              <a:rPr lang="zh-CN" altLang="en-US" dirty="0" smtClean="0"/>
              <a:t>构建生成</a:t>
            </a:r>
            <a:r>
              <a:rPr lang="en-US" altLang="zh-CN" dirty="0" smtClean="0"/>
              <a:t>action</a:t>
            </a:r>
            <a:r>
              <a:rPr lang="zh-CN" altLang="en-US" dirty="0" smtClean="0"/>
              <a:t>的</a:t>
            </a:r>
            <a:r>
              <a:rPr lang="en-US" altLang="zh-CN" dirty="0" smtClean="0"/>
              <a:t>Actor</a:t>
            </a:r>
            <a:r>
              <a:rPr lang="zh-CN" altLang="en-US" dirty="0" smtClean="0"/>
              <a:t>网络，评判</a:t>
            </a:r>
            <a:r>
              <a:rPr lang="en-US" altLang="zh-CN" dirty="0" smtClean="0"/>
              <a:t>action</a:t>
            </a:r>
            <a:r>
              <a:rPr lang="zh-CN" altLang="en-US" dirty="0" smtClean="0"/>
              <a:t>是否合适的</a:t>
            </a:r>
            <a:r>
              <a:rPr lang="en-US" altLang="zh-CN" dirty="0" smtClean="0"/>
              <a:t>critic</a:t>
            </a:r>
            <a:r>
              <a:rPr lang="zh-CN" altLang="en-US" dirty="0" smtClean="0"/>
              <a:t>网络</a:t>
            </a:r>
            <a:endParaRPr lang="en-US" altLang="zh-CN" dirty="0" smtClean="0"/>
          </a:p>
          <a:p>
            <a:endParaRPr lang="en-US" altLang="zh-CN" dirty="0" smtClean="0"/>
          </a:p>
          <a:p>
            <a:r>
              <a:rPr lang="en-US" altLang="zh-CN" dirty="0" smtClean="0"/>
              <a:t>2. </a:t>
            </a:r>
            <a:r>
              <a:rPr lang="zh-CN" altLang="en-US" dirty="0" smtClean="0"/>
              <a:t>由</a:t>
            </a:r>
            <a:r>
              <a:rPr lang="en-US" altLang="zh-CN" dirty="0" smtClean="0"/>
              <a:t>Actor</a:t>
            </a:r>
            <a:r>
              <a:rPr lang="zh-CN" altLang="en-US" dirty="0" smtClean="0"/>
              <a:t>网络产生</a:t>
            </a:r>
            <a:r>
              <a:rPr lang="en-US" altLang="zh-CN" dirty="0" smtClean="0"/>
              <a:t>action,</a:t>
            </a:r>
            <a:r>
              <a:rPr lang="zh-CN" altLang="en-US" dirty="0" smtClean="0"/>
              <a:t>由</a:t>
            </a:r>
            <a:r>
              <a:rPr lang="en-US" altLang="zh-CN" dirty="0" smtClean="0"/>
              <a:t>critic</a:t>
            </a:r>
            <a:r>
              <a:rPr lang="zh-CN" altLang="en-US" dirty="0" smtClean="0"/>
              <a:t>网络指导</a:t>
            </a:r>
            <a:r>
              <a:rPr lang="en-US" altLang="zh-CN" dirty="0" smtClean="0"/>
              <a:t>Actor</a:t>
            </a:r>
            <a:r>
              <a:rPr lang="zh-CN" altLang="en-US" dirty="0" smtClean="0"/>
              <a:t>网络将来生成</a:t>
            </a:r>
            <a:endParaRPr lang="en-US" altLang="zh-CN" dirty="0" smtClean="0"/>
          </a:p>
          <a:p>
            <a:r>
              <a:rPr lang="en-US" altLang="zh-CN" dirty="0" smtClean="0"/>
              <a:t>action</a:t>
            </a:r>
            <a:r>
              <a:rPr lang="zh-CN" altLang="en-US" dirty="0" smtClean="0"/>
              <a:t>的方向</a:t>
            </a:r>
            <a:endParaRPr lang="en-US" altLang="zh-CN" dirty="0" smtClean="0"/>
          </a:p>
          <a:p>
            <a:endParaRPr lang="en-US" altLang="zh-CN" dirty="0" smtClean="0"/>
          </a:p>
          <a:p>
            <a:r>
              <a:rPr lang="en-US" altLang="zh-CN" dirty="0" smtClean="0"/>
              <a:t>3.</a:t>
            </a:r>
            <a:r>
              <a:rPr lang="zh-CN" altLang="en-US" dirty="0" smtClean="0"/>
              <a:t>学习</a:t>
            </a:r>
            <a:r>
              <a:rPr lang="en-US" altLang="zh-CN" dirty="0" smtClean="0"/>
              <a:t>Actor</a:t>
            </a:r>
            <a:r>
              <a:rPr lang="zh-CN" altLang="en-US" dirty="0" smtClean="0"/>
              <a:t>网络和</a:t>
            </a:r>
            <a:r>
              <a:rPr lang="en-US" altLang="zh-CN" dirty="0" smtClean="0"/>
              <a:t>Critic</a:t>
            </a:r>
            <a:r>
              <a:rPr lang="zh-CN" altLang="en-US" dirty="0" smtClean="0"/>
              <a:t>网络的参数，直至模型稳定</a:t>
            </a:r>
            <a:endParaRPr lang="en-US" altLang="zh-CN" dirty="0"/>
          </a:p>
        </p:txBody>
      </p:sp>
      <p:sp>
        <p:nvSpPr>
          <p:cNvPr id="3" name="文本框 2"/>
          <p:cNvSpPr txBox="1"/>
          <p:nvPr/>
        </p:nvSpPr>
        <p:spPr>
          <a:xfrm>
            <a:off x="2085671" y="223560"/>
            <a:ext cx="7606353" cy="646331"/>
          </a:xfrm>
          <a:prstGeom prst="rect">
            <a:avLst/>
          </a:prstGeom>
          <a:noFill/>
        </p:spPr>
        <p:txBody>
          <a:bodyPr wrap="square" rtlCol="0">
            <a:spAutoFit/>
          </a:bodyPr>
          <a:lstStyle/>
          <a:p>
            <a:pPr algn="ctr"/>
            <a:r>
              <a:rPr lang="en-US" altLang="zh-CN" sz="3600" kern="0" dirty="0" smtClean="0">
                <a:latin typeface="华文新魏" panose="02010800040101010101" pitchFamily="2" charset="-122"/>
                <a:ea typeface="华文新魏" panose="02010800040101010101" pitchFamily="2" charset="-122"/>
                <a:cs typeface="+mj-cs"/>
              </a:rPr>
              <a:t>3.2 </a:t>
            </a:r>
            <a:r>
              <a:rPr lang="zh-CN" altLang="en-US" sz="3600" kern="0" dirty="0" smtClean="0">
                <a:latin typeface="华文新魏" panose="02010800040101010101" pitchFamily="2" charset="-122"/>
                <a:ea typeface="华文新魏" panose="02010800040101010101" pitchFamily="2" charset="-122"/>
                <a:cs typeface="+mj-cs"/>
              </a:rPr>
              <a:t>两种</a:t>
            </a:r>
            <a:r>
              <a:rPr lang="zh-CN" altLang="en-US" sz="3600" kern="0" dirty="0">
                <a:latin typeface="华文新魏" panose="02010800040101010101" pitchFamily="2" charset="-122"/>
                <a:ea typeface="华文新魏" panose="02010800040101010101" pitchFamily="2" charset="-122"/>
                <a:cs typeface="+mj-cs"/>
              </a:rPr>
              <a:t>典型的强化学习算法</a:t>
            </a:r>
          </a:p>
        </p:txBody>
      </p:sp>
      <p:sp>
        <p:nvSpPr>
          <p:cNvPr id="14" name="文本框 13"/>
          <p:cNvSpPr txBox="1"/>
          <p:nvPr/>
        </p:nvSpPr>
        <p:spPr>
          <a:xfrm>
            <a:off x="860081" y="1739549"/>
            <a:ext cx="8498006" cy="1754326"/>
          </a:xfrm>
          <a:prstGeom prst="rect">
            <a:avLst/>
          </a:prstGeom>
          <a:noFill/>
        </p:spPr>
        <p:txBody>
          <a:bodyPr wrap="square" rtlCol="0">
            <a:spAutoFit/>
          </a:bodyPr>
          <a:lstStyle/>
          <a:p>
            <a:r>
              <a:rPr lang="en-US" altLang="zh-CN" dirty="0" smtClean="0"/>
              <a:t>1.</a:t>
            </a:r>
            <a:r>
              <a:rPr lang="zh-CN" altLang="en-US" dirty="0" smtClean="0"/>
              <a:t>构建</a:t>
            </a:r>
            <a:r>
              <a:rPr lang="en-US" altLang="zh-CN" dirty="0" smtClean="0"/>
              <a:t>observation</a:t>
            </a:r>
            <a:r>
              <a:rPr lang="zh-CN" altLang="en-US" dirty="0" smtClean="0"/>
              <a:t>到</a:t>
            </a:r>
            <a:r>
              <a:rPr lang="en-US" altLang="zh-CN" dirty="0" smtClean="0"/>
              <a:t>action</a:t>
            </a:r>
            <a:r>
              <a:rPr lang="zh-CN" altLang="en-US" dirty="0" smtClean="0"/>
              <a:t>的映射模型</a:t>
            </a:r>
            <a:endParaRPr lang="en-US" altLang="zh-CN" dirty="0" smtClean="0"/>
          </a:p>
          <a:p>
            <a:endParaRPr lang="en-US" altLang="zh-CN" dirty="0" smtClean="0"/>
          </a:p>
          <a:p>
            <a:r>
              <a:rPr lang="zh-CN" altLang="en-US" dirty="0" smtClean="0"/>
              <a:t>（</a:t>
            </a:r>
            <a:r>
              <a:rPr lang="en-US" altLang="zh-CN" dirty="0" smtClean="0"/>
              <a:t>1</a:t>
            </a:r>
            <a:r>
              <a:rPr lang="zh-CN" altLang="en-US" dirty="0" smtClean="0"/>
              <a:t>）线性模型</a:t>
            </a:r>
            <a:endParaRPr lang="en-US" altLang="zh-CN" dirty="0" smtClean="0"/>
          </a:p>
          <a:p>
            <a:r>
              <a:rPr lang="zh-CN" altLang="en-US" dirty="0" smtClean="0"/>
              <a:t>（</a:t>
            </a:r>
            <a:r>
              <a:rPr lang="en-US" altLang="zh-CN" dirty="0" smtClean="0"/>
              <a:t>2</a:t>
            </a:r>
            <a:r>
              <a:rPr lang="zh-CN" altLang="en-US" dirty="0" smtClean="0"/>
              <a:t>）神经网络模型</a:t>
            </a:r>
            <a:endParaRPr lang="en-US" altLang="zh-CN" dirty="0" smtClean="0"/>
          </a:p>
          <a:p>
            <a:endParaRPr lang="en-US" altLang="zh-CN" dirty="0"/>
          </a:p>
          <a:p>
            <a:r>
              <a:rPr lang="en-US" altLang="zh-CN" dirty="0" smtClean="0"/>
              <a:t>2.</a:t>
            </a:r>
            <a:r>
              <a:rPr lang="zh-CN" altLang="en-US" dirty="0" smtClean="0"/>
              <a:t>用进化算法优化映射模型的参数</a:t>
            </a:r>
            <a:endParaRPr lang="zh-CN" altLang="en-US" dirty="0"/>
          </a:p>
        </p:txBody>
      </p:sp>
      <p:sp>
        <p:nvSpPr>
          <p:cNvPr id="15" name="文本框 14"/>
          <p:cNvSpPr txBox="1"/>
          <p:nvPr/>
        </p:nvSpPr>
        <p:spPr>
          <a:xfrm>
            <a:off x="695878" y="1087908"/>
            <a:ext cx="4358331" cy="369332"/>
          </a:xfrm>
          <a:prstGeom prst="rect">
            <a:avLst/>
          </a:prstGeom>
          <a:noFill/>
        </p:spPr>
        <p:txBody>
          <a:bodyPr wrap="square" rtlCol="0">
            <a:spAutoFit/>
          </a:bodyPr>
          <a:lstStyle/>
          <a:p>
            <a:r>
              <a:rPr lang="zh-CN" altLang="en-US" b="1" dirty="0" smtClean="0">
                <a:solidFill>
                  <a:srgbClr val="C00000"/>
                </a:solidFill>
              </a:rPr>
              <a:t>基于</a:t>
            </a:r>
            <a:r>
              <a:rPr lang="en-US" altLang="zh-CN" b="1" dirty="0" smtClean="0">
                <a:solidFill>
                  <a:srgbClr val="C00000"/>
                </a:solidFill>
              </a:rPr>
              <a:t>CMA-ES</a:t>
            </a:r>
            <a:r>
              <a:rPr lang="zh-CN" altLang="en-US" b="1" dirty="0" smtClean="0">
                <a:solidFill>
                  <a:srgbClr val="C00000"/>
                </a:solidFill>
              </a:rPr>
              <a:t>进化策略的强化学习</a:t>
            </a:r>
            <a:r>
              <a:rPr lang="en-US" altLang="zh-CN" b="1" dirty="0" smtClean="0">
                <a:solidFill>
                  <a:srgbClr val="C00000"/>
                </a:solidFill>
              </a:rPr>
              <a:t>(ES_RL)</a:t>
            </a:r>
            <a:endParaRPr lang="zh-CN" altLang="en-US" b="1" dirty="0">
              <a:solidFill>
                <a:srgbClr val="C00000"/>
              </a:solidFill>
            </a:endParaRPr>
          </a:p>
        </p:txBody>
      </p:sp>
      <p:sp>
        <p:nvSpPr>
          <p:cNvPr id="16" name="文本框 15"/>
          <p:cNvSpPr txBox="1"/>
          <p:nvPr/>
        </p:nvSpPr>
        <p:spPr>
          <a:xfrm>
            <a:off x="6559712" y="833378"/>
            <a:ext cx="5108924" cy="369332"/>
          </a:xfrm>
          <a:prstGeom prst="rect">
            <a:avLst/>
          </a:prstGeom>
          <a:noFill/>
        </p:spPr>
        <p:txBody>
          <a:bodyPr wrap="square" rtlCol="0">
            <a:spAutoFit/>
          </a:bodyPr>
          <a:lstStyle/>
          <a:p>
            <a:pPr algn="ctr"/>
            <a:r>
              <a:rPr lang="en-US" altLang="zh-CN" b="1" dirty="0">
                <a:solidFill>
                  <a:srgbClr val="C00000"/>
                </a:solidFill>
              </a:rPr>
              <a:t>Deep Deterministic Policy </a:t>
            </a:r>
            <a:r>
              <a:rPr lang="en-US" altLang="zh-CN" b="1" dirty="0" smtClean="0">
                <a:solidFill>
                  <a:srgbClr val="C00000"/>
                </a:solidFill>
              </a:rPr>
              <a:t>Gradient(DDPG)</a:t>
            </a:r>
            <a:endParaRPr lang="zh-CN" altLang="en-US" b="1" dirty="0">
              <a:solidFill>
                <a:srgbClr val="C00000"/>
              </a:solidFill>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5853" y="1272574"/>
            <a:ext cx="6838704" cy="4752657"/>
          </a:xfrm>
          <a:prstGeom prst="rect">
            <a:avLst/>
          </a:prstGeom>
        </p:spPr>
      </p:pic>
      <p:pic>
        <p:nvPicPr>
          <p:cNvPr id="19" name="图片 18"/>
          <p:cNvPicPr>
            <a:picLocks noChangeAspect="1"/>
          </p:cNvPicPr>
          <p:nvPr/>
        </p:nvPicPr>
        <p:blipFill>
          <a:blip r:embed="rId3"/>
          <a:stretch>
            <a:fillRect/>
          </a:stretch>
        </p:blipFill>
        <p:spPr>
          <a:xfrm>
            <a:off x="610294" y="3652910"/>
            <a:ext cx="4388114" cy="3038302"/>
          </a:xfrm>
          <a:prstGeom prst="rect">
            <a:avLst/>
          </a:prstGeom>
        </p:spPr>
      </p:pic>
    </p:spTree>
    <p:extLst>
      <p:ext uri="{BB962C8B-B14F-4D97-AF65-F5344CB8AC3E}">
        <p14:creationId xmlns:p14="http://schemas.microsoft.com/office/powerpoint/2010/main" val="40136013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3439" y="611851"/>
            <a:ext cx="4584589" cy="2755631"/>
          </a:xfrm>
          <a:prstGeom prst="rect">
            <a:avLst/>
          </a:prstGeom>
        </p:spPr>
      </p:pic>
      <p:sp>
        <p:nvSpPr>
          <p:cNvPr id="3" name="文本框 2"/>
          <p:cNvSpPr txBox="1"/>
          <p:nvPr/>
        </p:nvSpPr>
        <p:spPr>
          <a:xfrm>
            <a:off x="6021136" y="1434071"/>
            <a:ext cx="5829969" cy="369332"/>
          </a:xfrm>
          <a:prstGeom prst="rect">
            <a:avLst/>
          </a:prstGeom>
          <a:noFill/>
        </p:spPr>
        <p:txBody>
          <a:bodyPr wrap="square" rtlCol="0">
            <a:spAutoFit/>
          </a:bodyPr>
          <a:lstStyle/>
          <a:p>
            <a:r>
              <a:rPr lang="zh-CN" altLang="en-US" dirty="0" smtClean="0">
                <a:solidFill>
                  <a:srgbClr val="C00000"/>
                </a:solidFill>
              </a:rPr>
              <a:t>在训练中</a:t>
            </a:r>
            <a:r>
              <a:rPr lang="en-US" altLang="zh-CN" dirty="0" smtClean="0">
                <a:solidFill>
                  <a:srgbClr val="C00000"/>
                </a:solidFill>
              </a:rPr>
              <a:t>ES_RL 20</a:t>
            </a:r>
            <a:r>
              <a:rPr lang="zh-CN" altLang="en-US" dirty="0" smtClean="0">
                <a:solidFill>
                  <a:srgbClr val="C00000"/>
                </a:solidFill>
              </a:rPr>
              <a:t>代最好的结果是</a:t>
            </a:r>
            <a:r>
              <a:rPr lang="en-US" altLang="zh-CN" dirty="0" smtClean="0">
                <a:solidFill>
                  <a:srgbClr val="C00000"/>
                </a:solidFill>
              </a:rPr>
              <a:t>18.80 CMA-ES</a:t>
            </a:r>
            <a:r>
              <a:rPr lang="zh-CN" altLang="en-US" dirty="0" smtClean="0">
                <a:solidFill>
                  <a:srgbClr val="C00000"/>
                </a:solidFill>
              </a:rPr>
              <a:t>是</a:t>
            </a:r>
            <a:r>
              <a:rPr lang="en-US" altLang="zh-CN" dirty="0" smtClean="0">
                <a:solidFill>
                  <a:srgbClr val="C00000"/>
                </a:solidFill>
              </a:rPr>
              <a:t>19.29</a:t>
            </a:r>
            <a:endParaRPr lang="zh-CN" altLang="en-US" dirty="0">
              <a:solidFill>
                <a:srgbClr val="C00000"/>
              </a:solidFill>
            </a:endParaRPr>
          </a:p>
        </p:txBody>
      </p:sp>
      <p:graphicFrame>
        <p:nvGraphicFramePr>
          <p:cNvPr id="6" name="表格 5"/>
          <p:cNvGraphicFramePr>
            <a:graphicFrameLocks noGrp="1"/>
          </p:cNvGraphicFramePr>
          <p:nvPr>
            <p:extLst/>
          </p:nvPr>
        </p:nvGraphicFramePr>
        <p:xfrm>
          <a:off x="4458942" y="2800557"/>
          <a:ext cx="7830457" cy="35712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6803770"/>
                    </a:ext>
                  </a:extLst>
                </a:gridCol>
                <a:gridCol w="2032000">
                  <a:extLst>
                    <a:ext uri="{9D8B030D-6E8A-4147-A177-3AD203B41FA5}">
                      <a16:colId xmlns:a16="http://schemas.microsoft.com/office/drawing/2014/main" val="2915615226"/>
                    </a:ext>
                  </a:extLst>
                </a:gridCol>
                <a:gridCol w="2032000">
                  <a:extLst>
                    <a:ext uri="{9D8B030D-6E8A-4147-A177-3AD203B41FA5}">
                      <a16:colId xmlns:a16="http://schemas.microsoft.com/office/drawing/2014/main" val="1700740227"/>
                    </a:ext>
                  </a:extLst>
                </a:gridCol>
                <a:gridCol w="1734457">
                  <a:extLst>
                    <a:ext uri="{9D8B030D-6E8A-4147-A177-3AD203B41FA5}">
                      <a16:colId xmlns:a16="http://schemas.microsoft.com/office/drawing/2014/main" val="3805570505"/>
                    </a:ext>
                  </a:extLst>
                </a:gridCol>
              </a:tblGrid>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smtClean="0">
                          <a:solidFill>
                            <a:schemeClr val="tx1"/>
                          </a:solidFill>
                        </a:rPr>
                        <a:t>cmaes</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rPr>
                        <a:t>RL</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4093098"/>
                  </a:ext>
                </a:extLst>
              </a:tr>
              <a:tr h="370840">
                <a:tc>
                  <a:txBody>
                    <a:bodyPr/>
                    <a:lstStyle/>
                    <a:p>
                      <a:r>
                        <a:rPr lang="en-US" altLang="zh-CN" dirty="0" smtClean="0"/>
                        <a:t>U200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0.8381758</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0.8364836</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9578945"/>
                  </a:ext>
                </a:extLst>
              </a:tr>
              <a:tr h="370840">
                <a:tc>
                  <a:txBody>
                    <a:bodyPr/>
                    <a:lstStyle/>
                    <a:p>
                      <a:r>
                        <a:rPr lang="en-US" altLang="zh-CN" dirty="0" smtClean="0"/>
                        <a:t>V850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0.1580657</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0.1564264</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2455680"/>
                  </a:ext>
                </a:extLst>
              </a:tr>
              <a:tr h="370840">
                <a:tc>
                  <a:txBody>
                    <a:bodyPr/>
                    <a:lstStyle/>
                    <a:p>
                      <a:r>
                        <a:rPr lang="en-US" altLang="zh-CN" dirty="0" smtClean="0"/>
                        <a:t>PRECT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0.000126466</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0.000115171</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9%</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1455043"/>
                  </a:ext>
                </a:extLst>
              </a:tr>
              <a:tr h="370840">
                <a:tc>
                  <a:txBody>
                    <a:bodyPr/>
                    <a:lstStyle/>
                    <a:p>
                      <a:r>
                        <a:rPr lang="en-US" altLang="zh-CN" dirty="0" smtClean="0"/>
                        <a:t>Q850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0.000474374</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0.000442885</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7%</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1409231"/>
                  </a:ext>
                </a:extLst>
              </a:tr>
              <a:tr h="370840">
                <a:tc>
                  <a:txBody>
                    <a:bodyPr/>
                    <a:lstStyle/>
                    <a:p>
                      <a:r>
                        <a:rPr lang="en-US" altLang="zh-CN" dirty="0" smtClean="0"/>
                        <a:t>T850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0.7329901</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0.7403756</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8782737"/>
                  </a:ext>
                </a:extLst>
              </a:tr>
            </a:tbl>
          </a:graphicData>
        </a:graphic>
      </p:graphicFrame>
      <p:sp>
        <p:nvSpPr>
          <p:cNvPr id="7" name="文本框 6"/>
          <p:cNvSpPr txBox="1"/>
          <p:nvPr/>
        </p:nvSpPr>
        <p:spPr>
          <a:xfrm>
            <a:off x="5279342" y="381018"/>
            <a:ext cx="6912658" cy="646331"/>
          </a:xfrm>
          <a:prstGeom prst="rect">
            <a:avLst/>
          </a:prstGeom>
          <a:noFill/>
        </p:spPr>
        <p:txBody>
          <a:bodyPr wrap="square" rtlCol="0">
            <a:spAutoFit/>
          </a:bodyPr>
          <a:lstStyle/>
          <a:p>
            <a:pPr algn="ctr"/>
            <a:r>
              <a:rPr lang="en-US" altLang="zh-CN" sz="3600" kern="0" dirty="0" smtClean="0">
                <a:latin typeface="华文新魏" panose="02010800040101010101" pitchFamily="2" charset="-122"/>
                <a:ea typeface="华文新魏" panose="02010800040101010101" pitchFamily="2" charset="-122"/>
                <a:cs typeface="+mj-cs"/>
              </a:rPr>
              <a:t>3.3 </a:t>
            </a:r>
            <a:r>
              <a:rPr lang="zh-CN" altLang="en-US" sz="3600" kern="0" dirty="0" smtClean="0">
                <a:latin typeface="华文新魏" panose="02010800040101010101" pitchFamily="2" charset="-122"/>
                <a:ea typeface="华文新魏" panose="02010800040101010101" pitchFamily="2" charset="-122"/>
                <a:cs typeface="+mj-cs"/>
              </a:rPr>
              <a:t>强化</a:t>
            </a:r>
            <a:r>
              <a:rPr lang="zh-CN" altLang="en-US" sz="3600" kern="0" dirty="0">
                <a:latin typeface="华文新魏" panose="02010800040101010101" pitchFamily="2" charset="-122"/>
                <a:ea typeface="华文新魏" panose="02010800040101010101" pitchFamily="2" charset="-122"/>
                <a:cs typeface="+mj-cs"/>
              </a:rPr>
              <a:t>学习与优化算法对比</a:t>
            </a:r>
          </a:p>
        </p:txBody>
      </p:sp>
      <p:pic>
        <p:nvPicPr>
          <p:cNvPr id="4" name="图片 3"/>
          <p:cNvPicPr>
            <a:picLocks noChangeAspect="1"/>
          </p:cNvPicPr>
          <p:nvPr/>
        </p:nvPicPr>
        <p:blipFill>
          <a:blip r:embed="rId3"/>
          <a:stretch>
            <a:fillRect/>
          </a:stretch>
        </p:blipFill>
        <p:spPr>
          <a:xfrm>
            <a:off x="635390" y="4062663"/>
            <a:ext cx="3226426" cy="1939288"/>
          </a:xfrm>
          <a:prstGeom prst="rect">
            <a:avLst/>
          </a:prstGeom>
        </p:spPr>
      </p:pic>
      <p:sp>
        <p:nvSpPr>
          <p:cNvPr id="5" name="矩形 4"/>
          <p:cNvSpPr/>
          <p:nvPr/>
        </p:nvSpPr>
        <p:spPr>
          <a:xfrm>
            <a:off x="6168788" y="2299648"/>
            <a:ext cx="4681182" cy="3138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测试试验</a:t>
            </a:r>
            <a:r>
              <a:rPr lang="en-US" altLang="zh-CN" dirty="0" smtClean="0">
                <a:solidFill>
                  <a:schemeClr val="tx1"/>
                </a:solidFill>
              </a:rPr>
              <a:t>0-6h</a:t>
            </a:r>
            <a:r>
              <a:rPr lang="zh-CN" altLang="en-US" dirty="0" smtClean="0">
                <a:solidFill>
                  <a:schemeClr val="tx1"/>
                </a:solidFill>
              </a:rPr>
              <a:t>平均</a:t>
            </a:r>
            <a:r>
              <a:rPr lang="en-US" altLang="zh-CN" dirty="0" smtClean="0">
                <a:solidFill>
                  <a:schemeClr val="tx1"/>
                </a:solidFill>
              </a:rPr>
              <a:t>RMSE</a:t>
            </a:r>
            <a:endParaRPr lang="zh-CN" altLang="en-US" dirty="0">
              <a:solidFill>
                <a:schemeClr val="tx1"/>
              </a:solidFill>
            </a:endParaRPr>
          </a:p>
        </p:txBody>
      </p:sp>
      <p:sp>
        <p:nvSpPr>
          <p:cNvPr id="8" name="矩形 7"/>
          <p:cNvSpPr/>
          <p:nvPr/>
        </p:nvSpPr>
        <p:spPr>
          <a:xfrm>
            <a:off x="-91988" y="3598315"/>
            <a:ext cx="4681182" cy="3138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测试试验</a:t>
            </a:r>
            <a:r>
              <a:rPr lang="zh-CN" altLang="en-US" dirty="0">
                <a:solidFill>
                  <a:schemeClr val="tx1"/>
                </a:solidFill>
              </a:rPr>
              <a:t>第一</a:t>
            </a:r>
            <a:r>
              <a:rPr lang="zh-CN" altLang="en-US" dirty="0" smtClean="0">
                <a:solidFill>
                  <a:schemeClr val="tx1"/>
                </a:solidFill>
              </a:rPr>
              <a:t>天分时段的</a:t>
            </a:r>
            <a:r>
              <a:rPr lang="en-US" altLang="zh-CN" dirty="0" err="1" smtClean="0">
                <a:solidFill>
                  <a:schemeClr val="tx1"/>
                </a:solidFill>
              </a:rPr>
              <a:t>mcpi</a:t>
            </a:r>
            <a:endParaRPr lang="zh-CN" altLang="en-US" dirty="0">
              <a:solidFill>
                <a:schemeClr val="tx1"/>
              </a:solidFill>
            </a:endParaRPr>
          </a:p>
        </p:txBody>
      </p:sp>
    </p:spTree>
    <p:extLst>
      <p:ext uri="{BB962C8B-B14F-4D97-AF65-F5344CB8AC3E}">
        <p14:creationId xmlns:p14="http://schemas.microsoft.com/office/powerpoint/2010/main" val="22854686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txBox="1">
            <a:spLocks/>
          </p:cNvSpPr>
          <p:nvPr/>
        </p:nvSpPr>
        <p:spPr bwMode="auto">
          <a:xfrm>
            <a:off x="4324183" y="255053"/>
            <a:ext cx="3182246" cy="807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zh-CN" altLang="en-US" sz="36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目录</a:t>
            </a:r>
            <a:endParaRPr lang="zh-CN" altLang="en-US" sz="36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内容占位符 2"/>
          <p:cNvSpPr>
            <a:spLocks noGrp="1"/>
          </p:cNvSpPr>
          <p:nvPr>
            <p:ph idx="1"/>
          </p:nvPr>
        </p:nvSpPr>
        <p:spPr>
          <a:xfrm>
            <a:off x="2743198" y="1673731"/>
            <a:ext cx="7570035" cy="2528375"/>
          </a:xfrm>
        </p:spPr>
        <p:txBody>
          <a:bodyPr>
            <a:noAutofit/>
          </a:bodyPr>
          <a:lstStyle/>
          <a:p>
            <a:pPr>
              <a:buFont typeface="Wingdings" panose="05000000000000000000" pitchFamily="2" charset="2"/>
              <a:buChar char="Ø"/>
            </a:pPr>
            <a:r>
              <a:rPr lang="zh-CN" altLang="en-US" dirty="0">
                <a:latin typeface="华文新魏" panose="02010800040101010101" pitchFamily="2" charset="-122"/>
                <a:ea typeface="华文新魏" panose="02010800040101010101" pitchFamily="2" charset="-122"/>
                <a:cs typeface="Times New Roman" panose="02020603050405020304" pitchFamily="18" charset="0"/>
              </a:rPr>
              <a:t>面向地球系统模式的自动参数优化技术</a:t>
            </a:r>
            <a:endParaRPr lang="en-US" altLang="zh-CN" dirty="0">
              <a:latin typeface="华文新魏" panose="02010800040101010101" pitchFamily="2" charset="-122"/>
              <a:ea typeface="华文新魏" panose="02010800040101010101" pitchFamily="2" charset="-122"/>
              <a:cs typeface="Times New Roman" panose="02020603050405020304" pitchFamily="18" charset="0"/>
            </a:endParaRPr>
          </a:p>
          <a:p>
            <a:pPr marL="0" indent="0">
              <a:buNone/>
            </a:pPr>
            <a:endParaRPr lang="en-US" altLang="zh-CN" dirty="0" smtClean="0">
              <a:latin typeface="华文新魏" panose="02010800040101010101" pitchFamily="2" charset="-122"/>
              <a:ea typeface="华文新魏" panose="02010800040101010101" pitchFamily="2" charset="-122"/>
              <a:cs typeface="Times New Roman" panose="02020603050405020304" pitchFamily="18" charset="0"/>
            </a:endParaRPr>
          </a:p>
          <a:p>
            <a:pPr>
              <a:buFont typeface="Wingdings" panose="05000000000000000000" pitchFamily="2" charset="2"/>
              <a:buChar char="Ø"/>
            </a:pPr>
            <a:r>
              <a:rPr lang="zh-CN" altLang="en-US" dirty="0" smtClean="0">
                <a:latin typeface="华文新魏" panose="02010800040101010101" pitchFamily="2" charset="-122"/>
                <a:ea typeface="华文新魏" panose="02010800040101010101" pitchFamily="2" charset="-122"/>
                <a:cs typeface="Times New Roman" panose="02020603050405020304" pitchFamily="18" charset="0"/>
              </a:rPr>
              <a:t>针对</a:t>
            </a:r>
            <a:r>
              <a:rPr lang="en-US" altLang="zh-CN" dirty="0" smtClean="0">
                <a:latin typeface="华文新魏" panose="02010800040101010101" pitchFamily="2" charset="-122"/>
                <a:ea typeface="华文新魏" panose="02010800040101010101" pitchFamily="2" charset="-122"/>
                <a:cs typeface="Times New Roman" panose="02020603050405020304" pitchFamily="18" charset="0"/>
              </a:rPr>
              <a:t>BCC</a:t>
            </a:r>
            <a:r>
              <a:rPr lang="zh-CN" altLang="en-US" dirty="0" smtClean="0">
                <a:latin typeface="华文新魏" panose="02010800040101010101" pitchFamily="2" charset="-122"/>
                <a:ea typeface="华文新魏" panose="02010800040101010101" pitchFamily="2" charset="-122"/>
                <a:cs typeface="Times New Roman" panose="02020603050405020304" pitchFamily="18" charset="0"/>
              </a:rPr>
              <a:t>气候模式的初值集合方法设计</a:t>
            </a:r>
            <a:endParaRPr lang="en-US" altLang="zh-CN" dirty="0" smtClean="0">
              <a:latin typeface="华文新魏" panose="02010800040101010101" pitchFamily="2" charset="-122"/>
              <a:ea typeface="华文新魏" panose="02010800040101010101" pitchFamily="2" charset="-122"/>
              <a:cs typeface="Times New Roman" panose="02020603050405020304" pitchFamily="18" charset="0"/>
            </a:endParaRPr>
          </a:p>
          <a:p>
            <a:pPr>
              <a:buFont typeface="Wingdings" panose="05000000000000000000" pitchFamily="2" charset="2"/>
              <a:buChar char="Ø"/>
            </a:pPr>
            <a:endParaRPr lang="en-US" altLang="zh-CN" dirty="0" smtClean="0">
              <a:latin typeface="华文新魏" panose="02010800040101010101" pitchFamily="2" charset="-122"/>
              <a:ea typeface="华文新魏" panose="02010800040101010101" pitchFamily="2" charset="-122"/>
              <a:cs typeface="Times New Roman" panose="02020603050405020304" pitchFamily="18" charset="0"/>
            </a:endParaRPr>
          </a:p>
          <a:p>
            <a:pPr>
              <a:buFont typeface="Wingdings" panose="05000000000000000000" pitchFamily="2" charset="2"/>
              <a:buChar char="Ø"/>
            </a:pPr>
            <a:r>
              <a:rPr lang="zh-CN" altLang="en-US" sz="2800" dirty="0" smtClean="0">
                <a:latin typeface="华文新魏" panose="02010800040101010101" pitchFamily="2" charset="-122"/>
                <a:ea typeface="华文新魏" panose="02010800040101010101" pitchFamily="2" charset="-122"/>
                <a:cs typeface="Times New Roman" panose="02020603050405020304" pitchFamily="18" charset="0"/>
              </a:rPr>
              <a:t>强化学习动态参数优化技术</a:t>
            </a:r>
            <a:endParaRPr lang="en-US" altLang="zh-CN" sz="2800" dirty="0" smtClean="0">
              <a:latin typeface="华文新魏" panose="02010800040101010101" pitchFamily="2" charset="-122"/>
              <a:ea typeface="华文新魏" panose="02010800040101010101" pitchFamily="2" charset="-122"/>
              <a:cs typeface="Times New Roman" panose="02020603050405020304" pitchFamily="18" charset="0"/>
            </a:endParaRPr>
          </a:p>
          <a:p>
            <a:pPr marL="0" indent="0">
              <a:buNone/>
            </a:pPr>
            <a:endParaRPr lang="en-US" altLang="zh-CN" dirty="0">
              <a:latin typeface="华文新魏" panose="02010800040101010101" pitchFamily="2" charset="-122"/>
              <a:ea typeface="华文新魏" panose="02010800040101010101" pitchFamily="2" charset="-122"/>
              <a:cs typeface="Times New Roman" panose="02020603050405020304" pitchFamily="18" charset="0"/>
            </a:endParaRPr>
          </a:p>
          <a:p>
            <a:pPr>
              <a:buFont typeface="Wingdings" panose="05000000000000000000" pitchFamily="2" charset="2"/>
              <a:buChar char="Ø"/>
            </a:pPr>
            <a:r>
              <a:rPr lang="zh-CN" altLang="en-US"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基于机器学习的</a:t>
            </a:r>
            <a:r>
              <a:rPr lang="en-US" altLang="zh-CN"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ENSO</a:t>
            </a:r>
            <a:r>
              <a:rPr lang="zh-CN" altLang="en-US"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预测修正技术</a:t>
            </a:r>
            <a:endParaRPr lang="en-US" altLang="zh-CN"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pPr marL="457200" lvl="1" indent="0">
              <a:buNone/>
            </a:pPr>
            <a:endParaRPr lang="en-US" altLang="zh-CN" dirty="0">
              <a:latin typeface="华文新魏" panose="02010800040101010101" pitchFamily="2" charset="-122"/>
              <a:ea typeface="华文新魏" panose="02010800040101010101" pitchFamily="2" charset="-122"/>
              <a:cs typeface="Times New Roman" panose="02020603050405020304" pitchFamily="18" charset="0"/>
            </a:endParaRPr>
          </a:p>
          <a:p>
            <a:pPr marL="457200" lvl="1" indent="0">
              <a:buNone/>
            </a:pPr>
            <a:endParaRPr lang="en-US" altLang="zh-CN" dirty="0">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3" name="灯片编号占位符 2"/>
          <p:cNvSpPr>
            <a:spLocks noGrp="1"/>
          </p:cNvSpPr>
          <p:nvPr>
            <p:ph type="sldNum" sz="quarter" idx="12"/>
          </p:nvPr>
        </p:nvSpPr>
        <p:spPr>
          <a:xfrm>
            <a:off x="8051800" y="5941482"/>
            <a:ext cx="2743200" cy="365125"/>
          </a:xfrm>
        </p:spPr>
        <p:txBody>
          <a:bodyPr/>
          <a:lstStyle/>
          <a:p>
            <a:fld id="{0C913308-F349-4B6D-A68A-DD1791B4A57B}" type="slidenum">
              <a:rPr lang="zh-CN" altLang="en-US" smtClean="0"/>
              <a:pPr/>
              <a:t>19</a:t>
            </a:fld>
            <a:endParaRPr lang="zh-CN" altLang="en-US"/>
          </a:p>
        </p:txBody>
      </p:sp>
    </p:spTree>
    <p:extLst>
      <p:ext uri="{BB962C8B-B14F-4D97-AF65-F5344CB8AC3E}">
        <p14:creationId xmlns:p14="http://schemas.microsoft.com/office/powerpoint/2010/main" val="37735195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txBox="1">
            <a:spLocks/>
          </p:cNvSpPr>
          <p:nvPr/>
        </p:nvSpPr>
        <p:spPr bwMode="auto">
          <a:xfrm>
            <a:off x="4324183" y="255053"/>
            <a:ext cx="3182246" cy="807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zh-CN" altLang="en-US" sz="36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目录</a:t>
            </a:r>
            <a:endParaRPr lang="zh-CN" altLang="en-US" sz="36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内容占位符 2"/>
          <p:cNvSpPr>
            <a:spLocks noGrp="1"/>
          </p:cNvSpPr>
          <p:nvPr>
            <p:ph idx="1"/>
          </p:nvPr>
        </p:nvSpPr>
        <p:spPr>
          <a:xfrm>
            <a:off x="2743198" y="1673731"/>
            <a:ext cx="7570035" cy="2528375"/>
          </a:xfrm>
        </p:spPr>
        <p:txBody>
          <a:bodyPr>
            <a:noAutofit/>
          </a:bodyPr>
          <a:lstStyle/>
          <a:p>
            <a:pPr>
              <a:buFont typeface="Wingdings" panose="05000000000000000000" pitchFamily="2" charset="2"/>
              <a:buChar char="Ø"/>
            </a:pPr>
            <a:r>
              <a:rPr lang="zh-CN" altLang="en-US" b="1" dirty="0" smtClean="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面向地球系统模式的自动参数优化技术</a:t>
            </a:r>
            <a:endParaRPr lang="en-US" altLang="zh-CN" b="1" dirty="0" smtClean="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pPr marL="0" indent="0">
              <a:buNone/>
            </a:pPr>
            <a:endParaRPr lang="en-US" altLang="zh-CN" dirty="0" smtClean="0">
              <a:latin typeface="华文新魏" panose="02010800040101010101" pitchFamily="2" charset="-122"/>
              <a:ea typeface="华文新魏" panose="02010800040101010101" pitchFamily="2" charset="-122"/>
              <a:cs typeface="Times New Roman" panose="02020603050405020304" pitchFamily="18" charset="0"/>
            </a:endParaRPr>
          </a:p>
          <a:p>
            <a:pPr>
              <a:buFont typeface="Wingdings" panose="05000000000000000000" pitchFamily="2" charset="2"/>
              <a:buChar char="Ø"/>
            </a:pPr>
            <a:r>
              <a:rPr lang="zh-CN" altLang="en-US" dirty="0" smtClean="0">
                <a:latin typeface="华文新魏" panose="02010800040101010101" pitchFamily="2" charset="-122"/>
                <a:ea typeface="华文新魏" panose="02010800040101010101" pitchFamily="2" charset="-122"/>
                <a:cs typeface="Times New Roman" panose="02020603050405020304" pitchFamily="18" charset="0"/>
              </a:rPr>
              <a:t>针对</a:t>
            </a:r>
            <a:r>
              <a:rPr lang="en-US" altLang="zh-CN" dirty="0" smtClean="0">
                <a:latin typeface="华文新魏" panose="02010800040101010101" pitchFamily="2" charset="-122"/>
                <a:ea typeface="华文新魏" panose="02010800040101010101" pitchFamily="2" charset="-122"/>
                <a:cs typeface="Times New Roman" panose="02020603050405020304" pitchFamily="18" charset="0"/>
              </a:rPr>
              <a:t>BCC</a:t>
            </a:r>
            <a:r>
              <a:rPr lang="zh-CN" altLang="en-US" dirty="0" smtClean="0">
                <a:latin typeface="华文新魏" panose="02010800040101010101" pitchFamily="2" charset="-122"/>
                <a:ea typeface="华文新魏" panose="02010800040101010101" pitchFamily="2" charset="-122"/>
                <a:cs typeface="Times New Roman" panose="02020603050405020304" pitchFamily="18" charset="0"/>
              </a:rPr>
              <a:t>气候模式的初值集合方法设计</a:t>
            </a:r>
            <a:endParaRPr lang="en-US" altLang="zh-CN" dirty="0" smtClean="0">
              <a:latin typeface="华文新魏" panose="02010800040101010101" pitchFamily="2" charset="-122"/>
              <a:ea typeface="华文新魏" panose="02010800040101010101" pitchFamily="2" charset="-122"/>
              <a:cs typeface="Times New Roman" panose="02020603050405020304" pitchFamily="18" charset="0"/>
            </a:endParaRPr>
          </a:p>
          <a:p>
            <a:pPr>
              <a:buFont typeface="Wingdings" panose="05000000000000000000" pitchFamily="2" charset="2"/>
              <a:buChar char="Ø"/>
            </a:pPr>
            <a:endParaRPr lang="en-US" altLang="zh-CN" dirty="0" smtClean="0">
              <a:latin typeface="华文新魏" panose="02010800040101010101" pitchFamily="2" charset="-122"/>
              <a:ea typeface="华文新魏" panose="02010800040101010101" pitchFamily="2" charset="-122"/>
              <a:cs typeface="Times New Roman" panose="02020603050405020304" pitchFamily="18" charset="0"/>
            </a:endParaRPr>
          </a:p>
          <a:p>
            <a:pPr>
              <a:buFont typeface="Wingdings" panose="05000000000000000000" pitchFamily="2" charset="2"/>
              <a:buChar char="Ø"/>
            </a:pPr>
            <a:r>
              <a:rPr lang="zh-CN" altLang="en-US" sz="2800" dirty="0" smtClean="0">
                <a:latin typeface="华文新魏" panose="02010800040101010101" pitchFamily="2" charset="-122"/>
                <a:ea typeface="华文新魏" panose="02010800040101010101" pitchFamily="2" charset="-122"/>
                <a:cs typeface="Times New Roman" panose="02020603050405020304" pitchFamily="18" charset="0"/>
              </a:rPr>
              <a:t>强化学习动态参数优化技术</a:t>
            </a:r>
            <a:endParaRPr lang="en-US" altLang="zh-CN" sz="2800" dirty="0" smtClean="0">
              <a:latin typeface="华文新魏" panose="02010800040101010101" pitchFamily="2" charset="-122"/>
              <a:ea typeface="华文新魏" panose="02010800040101010101" pitchFamily="2" charset="-122"/>
              <a:cs typeface="Times New Roman" panose="02020603050405020304" pitchFamily="18" charset="0"/>
            </a:endParaRPr>
          </a:p>
          <a:p>
            <a:pPr marL="0" indent="0">
              <a:buNone/>
            </a:pPr>
            <a:endParaRPr lang="en-US" altLang="zh-CN" dirty="0">
              <a:latin typeface="华文新魏" panose="02010800040101010101" pitchFamily="2" charset="-122"/>
              <a:ea typeface="华文新魏" panose="02010800040101010101" pitchFamily="2" charset="-122"/>
              <a:cs typeface="Times New Roman" panose="02020603050405020304" pitchFamily="18" charset="0"/>
            </a:endParaRPr>
          </a:p>
          <a:p>
            <a:pPr>
              <a:buFont typeface="Wingdings" panose="05000000000000000000" pitchFamily="2" charset="2"/>
              <a:buChar char="Ø"/>
            </a:pPr>
            <a:r>
              <a:rPr lang="zh-CN" altLang="en-US" dirty="0" smtClean="0">
                <a:latin typeface="华文新魏" panose="02010800040101010101" pitchFamily="2" charset="-122"/>
                <a:ea typeface="华文新魏" panose="02010800040101010101" pitchFamily="2" charset="-122"/>
                <a:cs typeface="Times New Roman" panose="02020603050405020304" pitchFamily="18" charset="0"/>
              </a:rPr>
              <a:t>基于机器学习的</a:t>
            </a:r>
            <a:r>
              <a:rPr lang="en-US" altLang="zh-CN" dirty="0" smtClean="0">
                <a:latin typeface="华文新魏" panose="02010800040101010101" pitchFamily="2" charset="-122"/>
                <a:ea typeface="华文新魏" panose="02010800040101010101" pitchFamily="2" charset="-122"/>
                <a:cs typeface="Times New Roman" panose="02020603050405020304" pitchFamily="18" charset="0"/>
              </a:rPr>
              <a:t>ENSO</a:t>
            </a:r>
            <a:r>
              <a:rPr lang="zh-CN" altLang="en-US" dirty="0" smtClean="0">
                <a:latin typeface="华文新魏" panose="02010800040101010101" pitchFamily="2" charset="-122"/>
                <a:ea typeface="华文新魏" panose="02010800040101010101" pitchFamily="2" charset="-122"/>
                <a:cs typeface="Times New Roman" panose="02020603050405020304" pitchFamily="18" charset="0"/>
              </a:rPr>
              <a:t>预测修正技术</a:t>
            </a:r>
            <a:endParaRPr lang="en-US" altLang="zh-CN" dirty="0" smtClean="0">
              <a:latin typeface="华文新魏" panose="02010800040101010101" pitchFamily="2" charset="-122"/>
              <a:ea typeface="华文新魏" panose="02010800040101010101" pitchFamily="2" charset="-122"/>
              <a:cs typeface="Times New Roman" panose="02020603050405020304" pitchFamily="18" charset="0"/>
            </a:endParaRPr>
          </a:p>
          <a:p>
            <a:pPr marL="457200" lvl="1" indent="0">
              <a:buNone/>
            </a:pPr>
            <a:endParaRPr lang="en-US" altLang="zh-CN" dirty="0">
              <a:latin typeface="华文新魏" panose="02010800040101010101" pitchFamily="2" charset="-122"/>
              <a:ea typeface="华文新魏" panose="02010800040101010101" pitchFamily="2" charset="-122"/>
              <a:cs typeface="Times New Roman" panose="02020603050405020304" pitchFamily="18" charset="0"/>
            </a:endParaRPr>
          </a:p>
          <a:p>
            <a:pPr marL="457200" lvl="1" indent="0">
              <a:buNone/>
            </a:pPr>
            <a:endParaRPr lang="en-US" altLang="zh-CN" dirty="0">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3" name="灯片编号占位符 2"/>
          <p:cNvSpPr>
            <a:spLocks noGrp="1"/>
          </p:cNvSpPr>
          <p:nvPr>
            <p:ph type="sldNum" sz="quarter" idx="12"/>
          </p:nvPr>
        </p:nvSpPr>
        <p:spPr>
          <a:xfrm>
            <a:off x="8051800" y="5941482"/>
            <a:ext cx="2743200" cy="365125"/>
          </a:xfrm>
        </p:spPr>
        <p:txBody>
          <a:bodyPr/>
          <a:lstStyle/>
          <a:p>
            <a:fld id="{0C913308-F349-4B6D-A68A-DD1791B4A57B}" type="slidenum">
              <a:rPr lang="zh-CN" altLang="en-US" smtClean="0"/>
              <a:pPr/>
              <a:t>2</a:t>
            </a:fld>
            <a:endParaRPr lang="zh-CN" altLang="en-US"/>
          </a:p>
        </p:txBody>
      </p:sp>
    </p:spTree>
    <p:extLst>
      <p:ext uri="{BB962C8B-B14F-4D97-AF65-F5344CB8AC3E}">
        <p14:creationId xmlns:p14="http://schemas.microsoft.com/office/powerpoint/2010/main" val="36451237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690688"/>
            <a:ext cx="6118746" cy="2658242"/>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5713" y="1690688"/>
            <a:ext cx="3791804" cy="2658242"/>
          </a:xfrm>
          <a:prstGeom prst="rect">
            <a:avLst/>
          </a:prstGeom>
        </p:spPr>
      </p:pic>
      <p:sp>
        <p:nvSpPr>
          <p:cNvPr id="5" name="TextBox 5"/>
          <p:cNvSpPr txBox="1"/>
          <p:nvPr/>
        </p:nvSpPr>
        <p:spPr>
          <a:xfrm>
            <a:off x="838200" y="4626591"/>
            <a:ext cx="3048000" cy="369332"/>
          </a:xfrm>
          <a:prstGeom prst="rect">
            <a:avLst/>
          </a:prstGeom>
          <a:noFill/>
        </p:spPr>
        <p:txBody>
          <a:bodyPr wrap="square" rtlCol="0">
            <a:spAutoFit/>
          </a:bodyPr>
          <a:lstStyle/>
          <a:p>
            <a:r>
              <a:rPr lang="en-US" altLang="zh-CN" dirty="0" smtClean="0"/>
              <a:t>10member</a:t>
            </a:r>
            <a:r>
              <a:rPr lang="zh-CN" altLang="en-US" dirty="0" smtClean="0"/>
              <a:t> 月份</a:t>
            </a:r>
            <a:r>
              <a:rPr lang="en-US" altLang="zh-CN" dirty="0" smtClean="0"/>
              <a:t>-</a:t>
            </a:r>
            <a:r>
              <a:rPr lang="zh-CN" altLang="en-US" dirty="0" smtClean="0"/>
              <a:t>标准差</a:t>
            </a:r>
            <a:endParaRPr lang="en-US" dirty="0"/>
          </a:p>
        </p:txBody>
      </p:sp>
      <p:sp>
        <p:nvSpPr>
          <p:cNvPr id="6" name="TextBox 6"/>
          <p:cNvSpPr txBox="1"/>
          <p:nvPr/>
        </p:nvSpPr>
        <p:spPr>
          <a:xfrm>
            <a:off x="7506267" y="4626591"/>
            <a:ext cx="3671249" cy="369332"/>
          </a:xfrm>
          <a:prstGeom prst="rect">
            <a:avLst/>
          </a:prstGeom>
          <a:noFill/>
        </p:spPr>
        <p:txBody>
          <a:bodyPr wrap="square" rtlCol="0">
            <a:spAutoFit/>
          </a:bodyPr>
          <a:lstStyle/>
          <a:p>
            <a:r>
              <a:rPr lang="en-US" altLang="zh-CN" dirty="0" smtClean="0"/>
              <a:t>Member1</a:t>
            </a:r>
            <a:r>
              <a:rPr lang="zh-CN" altLang="en-US" dirty="0" smtClean="0"/>
              <a:t> 傅里叶变化 频率</a:t>
            </a:r>
            <a:r>
              <a:rPr lang="en-US" altLang="zh-CN" dirty="0" smtClean="0"/>
              <a:t>-</a:t>
            </a:r>
            <a:r>
              <a:rPr lang="zh-CN" altLang="en-US" dirty="0" smtClean="0"/>
              <a:t>峰值</a:t>
            </a:r>
            <a:endParaRPr lang="en-US" dirty="0"/>
          </a:p>
        </p:txBody>
      </p:sp>
      <p:sp>
        <p:nvSpPr>
          <p:cNvPr id="7" name="文本框 6"/>
          <p:cNvSpPr txBox="1"/>
          <p:nvPr/>
        </p:nvSpPr>
        <p:spPr>
          <a:xfrm>
            <a:off x="3595448" y="485949"/>
            <a:ext cx="6335536" cy="646331"/>
          </a:xfrm>
          <a:prstGeom prst="rect">
            <a:avLst/>
          </a:prstGeom>
          <a:noFill/>
        </p:spPr>
        <p:txBody>
          <a:bodyPr wrap="square" rtlCol="0">
            <a:spAutoFit/>
          </a:bodyPr>
          <a:lstStyle/>
          <a:p>
            <a:pPr algn="ctr"/>
            <a:r>
              <a:rPr lang="en-US" altLang="zh-CN" sz="3600" kern="0" smtClean="0">
                <a:latin typeface="华文新魏" panose="02010800040101010101" pitchFamily="2" charset="-122"/>
                <a:ea typeface="华文新魏" panose="02010800040101010101" pitchFamily="2" charset="-122"/>
                <a:cs typeface="+mj-cs"/>
              </a:rPr>
              <a:t>4.1 ENSO</a:t>
            </a:r>
            <a:r>
              <a:rPr lang="zh-CN" altLang="en-US" sz="3600" kern="0" dirty="0" smtClean="0">
                <a:latin typeface="华文新魏" panose="02010800040101010101" pitchFamily="2" charset="-122"/>
                <a:ea typeface="华文新魏" panose="02010800040101010101" pitchFamily="2" charset="-122"/>
                <a:cs typeface="+mj-cs"/>
              </a:rPr>
              <a:t>预测的问题及规律</a:t>
            </a:r>
            <a:endParaRPr lang="zh-CN" altLang="en-US" sz="3600" kern="0" dirty="0">
              <a:latin typeface="华文新魏" panose="02010800040101010101" pitchFamily="2" charset="-122"/>
              <a:ea typeface="华文新魏" panose="02010800040101010101" pitchFamily="2" charset="-122"/>
              <a:cs typeface="+mj-cs"/>
            </a:endParaRPr>
          </a:p>
        </p:txBody>
      </p:sp>
      <p:sp>
        <p:nvSpPr>
          <p:cNvPr id="2" name="文本框 1"/>
          <p:cNvSpPr txBox="1"/>
          <p:nvPr/>
        </p:nvSpPr>
        <p:spPr>
          <a:xfrm>
            <a:off x="1084997" y="5445457"/>
            <a:ext cx="10631606" cy="461665"/>
          </a:xfrm>
          <a:prstGeom prst="rect">
            <a:avLst/>
          </a:prstGeom>
          <a:noFill/>
        </p:spPr>
        <p:txBody>
          <a:bodyPr wrap="square" rtlCol="0">
            <a:spAutoFit/>
          </a:bodyPr>
          <a:lstStyle/>
          <a:p>
            <a:pPr algn="ctr"/>
            <a:r>
              <a:rPr lang="zh-CN" altLang="en-US" sz="2400" dirty="0" smtClean="0">
                <a:latin typeface="华文新魏" panose="02010800040101010101" pitchFamily="2" charset="-122"/>
                <a:ea typeface="华文新魏" panose="02010800040101010101" pitchFamily="2" charset="-122"/>
              </a:rPr>
              <a:t>模式模拟出的的</a:t>
            </a:r>
            <a:r>
              <a:rPr lang="en-US" altLang="zh-CN" sz="2400" dirty="0" smtClean="0">
                <a:latin typeface="华文新魏" panose="02010800040101010101" pitchFamily="2" charset="-122"/>
                <a:ea typeface="华文新魏" panose="02010800040101010101" pitchFamily="2" charset="-122"/>
              </a:rPr>
              <a:t>SST</a:t>
            </a:r>
            <a:r>
              <a:rPr lang="zh-CN" altLang="en-US" sz="2400" dirty="0" smtClean="0">
                <a:latin typeface="华文新魏" panose="02010800040101010101" pitchFamily="2" charset="-122"/>
                <a:ea typeface="华文新魏" panose="02010800040101010101" pitchFamily="2" charset="-122"/>
              </a:rPr>
              <a:t>有一定的偏差，且偏差存在一定的规律性</a:t>
            </a:r>
            <a:endParaRPr lang="zh-CN" altLang="en-US"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67378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764590" y="1038365"/>
            <a:ext cx="6096000" cy="4572000"/>
          </a:xfrm>
          <a:prstGeom prst="rect">
            <a:avLst/>
          </a:prstGeom>
        </p:spPr>
      </p:pic>
      <p:sp>
        <p:nvSpPr>
          <p:cNvPr id="7" name="矩形 6"/>
          <p:cNvSpPr/>
          <p:nvPr/>
        </p:nvSpPr>
        <p:spPr>
          <a:xfrm>
            <a:off x="2206052" y="5610365"/>
            <a:ext cx="8261445" cy="369332"/>
          </a:xfrm>
          <a:prstGeom prst="rect">
            <a:avLst/>
          </a:prstGeom>
        </p:spPr>
        <p:txBody>
          <a:bodyPr wrap="square">
            <a:spAutoFit/>
          </a:bodyPr>
          <a:lstStyle/>
          <a:p>
            <a:r>
              <a:rPr lang="en-US" altLang="zh-CN" dirty="0" smtClean="0"/>
              <a:t>40</a:t>
            </a:r>
            <a:r>
              <a:rPr lang="zh-CN" altLang="en-US" dirty="0" smtClean="0"/>
              <a:t>层隐含层 </a:t>
            </a:r>
            <a:r>
              <a:rPr lang="en-US" altLang="zh-CN" dirty="0" err="1" smtClean="0"/>
              <a:t>look_back</a:t>
            </a:r>
            <a:r>
              <a:rPr lang="en-US" altLang="zh-CN" dirty="0" smtClean="0"/>
              <a:t> =1  </a:t>
            </a:r>
            <a:r>
              <a:rPr lang="zh-CN" altLang="en-US" dirty="0" smtClean="0"/>
              <a:t>Train Score: 0.28 RMSE  Test Score: 0.31 RMSE</a:t>
            </a:r>
            <a:endParaRPr lang="zh-CN" altLang="en-US" dirty="0"/>
          </a:p>
        </p:txBody>
      </p:sp>
      <p:pic>
        <p:nvPicPr>
          <p:cNvPr id="5" name="Picture 2" descr="https://upload-images.jianshu.io/upload_images/2256672-7ea82e4f1ac6cd75.png?imageMogr2/auto-orient/strip%7CimageView2/2/w/12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087" y="1695526"/>
            <a:ext cx="5182037" cy="373017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1746354" y="381018"/>
            <a:ext cx="9571220" cy="646331"/>
          </a:xfrm>
          <a:prstGeom prst="rect">
            <a:avLst/>
          </a:prstGeom>
          <a:noFill/>
        </p:spPr>
        <p:txBody>
          <a:bodyPr wrap="square" rtlCol="0">
            <a:spAutoFit/>
          </a:bodyPr>
          <a:lstStyle/>
          <a:p>
            <a:pPr algn="ctr"/>
            <a:r>
              <a:rPr lang="en-US" altLang="zh-CN" sz="3600" kern="0" dirty="0" smtClean="0">
                <a:latin typeface="华文新魏" panose="02010800040101010101" pitchFamily="2" charset="-122"/>
                <a:ea typeface="华文新魏" panose="02010800040101010101" pitchFamily="2" charset="-122"/>
                <a:cs typeface="+mj-cs"/>
              </a:rPr>
              <a:t>4.2 LSTM</a:t>
            </a:r>
            <a:r>
              <a:rPr lang="zh-CN" altLang="en-US" sz="3600" kern="0" dirty="0" smtClean="0">
                <a:latin typeface="华文新魏" panose="02010800040101010101" pitchFamily="2" charset="-122"/>
                <a:ea typeface="华文新魏" panose="02010800040101010101" pitchFamily="2" charset="-122"/>
                <a:cs typeface="+mj-cs"/>
              </a:rPr>
              <a:t>模型对</a:t>
            </a:r>
            <a:r>
              <a:rPr lang="en-US" altLang="zh-CN" sz="3600" kern="0" dirty="0" smtClean="0">
                <a:latin typeface="华文新魏" panose="02010800040101010101" pitchFamily="2" charset="-122"/>
                <a:ea typeface="华文新魏" panose="02010800040101010101" pitchFamily="2" charset="-122"/>
                <a:cs typeface="+mj-cs"/>
              </a:rPr>
              <a:t>SST</a:t>
            </a:r>
            <a:r>
              <a:rPr lang="zh-CN" altLang="en-US" sz="3600" kern="0" dirty="0" smtClean="0">
                <a:latin typeface="华文新魏" panose="02010800040101010101" pitchFamily="2" charset="-122"/>
                <a:ea typeface="华文新魏" panose="02010800040101010101" pitchFamily="2" charset="-122"/>
                <a:cs typeface="+mj-cs"/>
              </a:rPr>
              <a:t>第一个月偏差的预测情况</a:t>
            </a:r>
            <a:endParaRPr lang="zh-CN" altLang="en-US" sz="3600" kern="0" dirty="0">
              <a:latin typeface="华文新魏" panose="02010800040101010101" pitchFamily="2" charset="-122"/>
              <a:ea typeface="华文新魏" panose="02010800040101010101" pitchFamily="2" charset="-122"/>
              <a:cs typeface="+mj-cs"/>
            </a:endParaRPr>
          </a:p>
        </p:txBody>
      </p:sp>
    </p:spTree>
    <p:extLst>
      <p:ext uri="{BB962C8B-B14F-4D97-AF65-F5344CB8AC3E}">
        <p14:creationId xmlns:p14="http://schemas.microsoft.com/office/powerpoint/2010/main" val="9617917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06660" y="56175"/>
            <a:ext cx="3068815" cy="2301611"/>
          </a:xfrm>
          <a:prstGeom prst="rect">
            <a:avLst/>
          </a:prstGeom>
        </p:spPr>
      </p:pic>
      <p:pic>
        <p:nvPicPr>
          <p:cNvPr id="5" name="图片 4"/>
          <p:cNvPicPr>
            <a:picLocks noChangeAspect="1"/>
          </p:cNvPicPr>
          <p:nvPr/>
        </p:nvPicPr>
        <p:blipFill>
          <a:blip r:embed="rId3"/>
          <a:stretch>
            <a:fillRect/>
          </a:stretch>
        </p:blipFill>
        <p:spPr>
          <a:xfrm>
            <a:off x="3349827" y="13661"/>
            <a:ext cx="3113420" cy="2335065"/>
          </a:xfrm>
          <a:prstGeom prst="rect">
            <a:avLst/>
          </a:prstGeom>
        </p:spPr>
      </p:pic>
      <p:pic>
        <p:nvPicPr>
          <p:cNvPr id="6" name="图片 5"/>
          <p:cNvPicPr>
            <a:picLocks noChangeAspect="1"/>
          </p:cNvPicPr>
          <p:nvPr/>
        </p:nvPicPr>
        <p:blipFill>
          <a:blip r:embed="rId4"/>
          <a:stretch>
            <a:fillRect/>
          </a:stretch>
        </p:blipFill>
        <p:spPr>
          <a:xfrm>
            <a:off x="6316051" y="51853"/>
            <a:ext cx="3086657" cy="2314993"/>
          </a:xfrm>
          <a:prstGeom prst="rect">
            <a:avLst/>
          </a:prstGeom>
        </p:spPr>
      </p:pic>
      <p:pic>
        <p:nvPicPr>
          <p:cNvPr id="7" name="图片 6"/>
          <p:cNvPicPr>
            <a:picLocks noChangeAspect="1"/>
          </p:cNvPicPr>
          <p:nvPr/>
        </p:nvPicPr>
        <p:blipFill>
          <a:blip r:embed="rId5"/>
          <a:stretch>
            <a:fillRect/>
          </a:stretch>
        </p:blipFill>
        <p:spPr>
          <a:xfrm>
            <a:off x="218190" y="2212400"/>
            <a:ext cx="3134236" cy="2350677"/>
          </a:xfrm>
          <a:prstGeom prst="rect">
            <a:avLst/>
          </a:prstGeom>
        </p:spPr>
      </p:pic>
      <p:pic>
        <p:nvPicPr>
          <p:cNvPr id="8" name="图片 7"/>
          <p:cNvPicPr>
            <a:picLocks noChangeAspect="1"/>
          </p:cNvPicPr>
          <p:nvPr/>
        </p:nvPicPr>
        <p:blipFill>
          <a:blip r:embed="rId6"/>
          <a:stretch>
            <a:fillRect/>
          </a:stretch>
        </p:blipFill>
        <p:spPr>
          <a:xfrm>
            <a:off x="3479183" y="2276800"/>
            <a:ext cx="3024209" cy="2268157"/>
          </a:xfrm>
          <a:prstGeom prst="rect">
            <a:avLst/>
          </a:prstGeom>
        </p:spPr>
      </p:pic>
      <p:pic>
        <p:nvPicPr>
          <p:cNvPr id="9" name="图片 8"/>
          <p:cNvPicPr>
            <a:picLocks noChangeAspect="1"/>
          </p:cNvPicPr>
          <p:nvPr/>
        </p:nvPicPr>
        <p:blipFill>
          <a:blip r:embed="rId7"/>
          <a:stretch>
            <a:fillRect/>
          </a:stretch>
        </p:blipFill>
        <p:spPr>
          <a:xfrm>
            <a:off x="6347274" y="2348726"/>
            <a:ext cx="3024209" cy="2268157"/>
          </a:xfrm>
          <a:prstGeom prst="rect">
            <a:avLst/>
          </a:prstGeom>
        </p:spPr>
      </p:pic>
      <p:pic>
        <p:nvPicPr>
          <p:cNvPr id="10" name="图片 9"/>
          <p:cNvPicPr>
            <a:picLocks noChangeAspect="1"/>
          </p:cNvPicPr>
          <p:nvPr/>
        </p:nvPicPr>
        <p:blipFill>
          <a:blip r:embed="rId8"/>
          <a:stretch>
            <a:fillRect/>
          </a:stretch>
        </p:blipFill>
        <p:spPr>
          <a:xfrm>
            <a:off x="343458" y="4517078"/>
            <a:ext cx="3047255" cy="2285440"/>
          </a:xfrm>
          <a:prstGeom prst="rect">
            <a:avLst/>
          </a:prstGeom>
        </p:spPr>
      </p:pic>
      <p:pic>
        <p:nvPicPr>
          <p:cNvPr id="11" name="图片 10"/>
          <p:cNvPicPr>
            <a:picLocks noChangeAspect="1"/>
          </p:cNvPicPr>
          <p:nvPr/>
        </p:nvPicPr>
        <p:blipFill>
          <a:blip r:embed="rId9"/>
          <a:stretch>
            <a:fillRect/>
          </a:stretch>
        </p:blipFill>
        <p:spPr>
          <a:xfrm>
            <a:off x="3523785" y="4517078"/>
            <a:ext cx="3004138" cy="2253104"/>
          </a:xfrm>
          <a:prstGeom prst="rect">
            <a:avLst/>
          </a:prstGeom>
        </p:spPr>
      </p:pic>
      <p:pic>
        <p:nvPicPr>
          <p:cNvPr id="12" name="图片 11"/>
          <p:cNvPicPr>
            <a:picLocks noChangeAspect="1"/>
          </p:cNvPicPr>
          <p:nvPr/>
        </p:nvPicPr>
        <p:blipFill>
          <a:blip r:embed="rId10"/>
          <a:stretch>
            <a:fillRect/>
          </a:stretch>
        </p:blipFill>
        <p:spPr>
          <a:xfrm>
            <a:off x="6391877" y="4563077"/>
            <a:ext cx="3059897" cy="2294923"/>
          </a:xfrm>
          <a:prstGeom prst="rect">
            <a:avLst/>
          </a:prstGeom>
        </p:spPr>
      </p:pic>
      <p:sp>
        <p:nvSpPr>
          <p:cNvPr id="3" name="文本框 2"/>
          <p:cNvSpPr txBox="1"/>
          <p:nvPr/>
        </p:nvSpPr>
        <p:spPr>
          <a:xfrm>
            <a:off x="9228086" y="1252182"/>
            <a:ext cx="2506794" cy="923330"/>
          </a:xfrm>
          <a:prstGeom prst="rect">
            <a:avLst/>
          </a:prstGeom>
          <a:noFill/>
        </p:spPr>
        <p:txBody>
          <a:bodyPr wrap="square" rtlCol="0">
            <a:spAutoFit/>
          </a:bodyPr>
          <a:lstStyle/>
          <a:p>
            <a:r>
              <a:rPr lang="en-US" altLang="zh-CN" dirty="0" err="1" smtClean="0"/>
              <a:t>DecisionTreeRegressor</a:t>
            </a:r>
            <a:endParaRPr lang="en-US" altLang="zh-CN" dirty="0" smtClean="0"/>
          </a:p>
          <a:p>
            <a:r>
              <a:rPr lang="en-US" altLang="zh-CN" dirty="0" err="1" smtClean="0"/>
              <a:t>LinearRegression</a:t>
            </a:r>
            <a:endParaRPr lang="en-US" altLang="zh-CN" dirty="0" smtClean="0"/>
          </a:p>
          <a:p>
            <a:r>
              <a:rPr lang="en-US" altLang="zh-CN" dirty="0"/>
              <a:t>SVR</a:t>
            </a:r>
            <a:endParaRPr lang="zh-CN" altLang="en-US" dirty="0"/>
          </a:p>
        </p:txBody>
      </p:sp>
      <p:sp>
        <p:nvSpPr>
          <p:cNvPr id="15" name="文本框 14"/>
          <p:cNvSpPr txBox="1"/>
          <p:nvPr/>
        </p:nvSpPr>
        <p:spPr>
          <a:xfrm>
            <a:off x="9228086" y="2949213"/>
            <a:ext cx="2708179" cy="923330"/>
          </a:xfrm>
          <a:prstGeom prst="rect">
            <a:avLst/>
          </a:prstGeom>
          <a:noFill/>
        </p:spPr>
        <p:txBody>
          <a:bodyPr wrap="square" rtlCol="0">
            <a:spAutoFit/>
          </a:bodyPr>
          <a:lstStyle/>
          <a:p>
            <a:r>
              <a:rPr lang="en-US" altLang="zh-CN" dirty="0" err="1" smtClean="0"/>
              <a:t>KNeighborsRegressor</a:t>
            </a:r>
            <a:endParaRPr lang="en-US" altLang="zh-CN" dirty="0" smtClean="0"/>
          </a:p>
          <a:p>
            <a:r>
              <a:rPr lang="en-US" altLang="zh-CN" dirty="0" err="1" smtClean="0"/>
              <a:t>RandomForestRegressor</a:t>
            </a:r>
            <a:endParaRPr lang="en-US" altLang="zh-CN" dirty="0" smtClean="0"/>
          </a:p>
          <a:p>
            <a:r>
              <a:rPr lang="en-US" altLang="zh-CN" dirty="0" err="1"/>
              <a:t>AdaBoostRegressor</a:t>
            </a:r>
            <a:endParaRPr lang="zh-CN" altLang="en-US" dirty="0"/>
          </a:p>
        </p:txBody>
      </p:sp>
      <p:sp>
        <p:nvSpPr>
          <p:cNvPr id="21" name="矩形 20"/>
          <p:cNvSpPr/>
          <p:nvPr/>
        </p:nvSpPr>
        <p:spPr>
          <a:xfrm>
            <a:off x="9228086" y="5153111"/>
            <a:ext cx="2739404" cy="923330"/>
          </a:xfrm>
          <a:prstGeom prst="rect">
            <a:avLst/>
          </a:prstGeom>
        </p:spPr>
        <p:txBody>
          <a:bodyPr wrap="none">
            <a:spAutoFit/>
          </a:bodyPr>
          <a:lstStyle/>
          <a:p>
            <a:r>
              <a:rPr lang="en-US" altLang="zh-CN" dirty="0" err="1" smtClean="0"/>
              <a:t>GradientBoostingRegressor</a:t>
            </a:r>
            <a:endParaRPr lang="en-US" altLang="zh-CN" dirty="0" smtClean="0"/>
          </a:p>
          <a:p>
            <a:r>
              <a:rPr lang="en-US" altLang="zh-CN" dirty="0" err="1" smtClean="0"/>
              <a:t>BaggingRegressor</a:t>
            </a:r>
            <a:endParaRPr lang="en-US" altLang="zh-CN" dirty="0" smtClean="0"/>
          </a:p>
          <a:p>
            <a:r>
              <a:rPr lang="en-US" altLang="zh-CN" dirty="0" err="1"/>
              <a:t>ExtraTreeRegressor</a:t>
            </a:r>
            <a:endParaRPr lang="zh-CN" altLang="en-US" dirty="0"/>
          </a:p>
        </p:txBody>
      </p:sp>
      <p:sp>
        <p:nvSpPr>
          <p:cNvPr id="23" name="文本框 22"/>
          <p:cNvSpPr txBox="1"/>
          <p:nvPr/>
        </p:nvSpPr>
        <p:spPr>
          <a:xfrm>
            <a:off x="6463247" y="181290"/>
            <a:ext cx="8064562" cy="1200329"/>
          </a:xfrm>
          <a:prstGeom prst="rect">
            <a:avLst/>
          </a:prstGeom>
          <a:noFill/>
        </p:spPr>
        <p:txBody>
          <a:bodyPr wrap="square" rtlCol="0">
            <a:spAutoFit/>
          </a:bodyPr>
          <a:lstStyle/>
          <a:p>
            <a:pPr algn="ctr"/>
            <a:r>
              <a:rPr lang="en-US" altLang="zh-CN" sz="3600" kern="0" dirty="0" smtClean="0">
                <a:latin typeface="华文新魏" panose="02010800040101010101" pitchFamily="2" charset="-122"/>
                <a:ea typeface="华文新魏" panose="02010800040101010101" pitchFamily="2" charset="-122"/>
                <a:cs typeface="+mj-cs"/>
              </a:rPr>
              <a:t>4.3 </a:t>
            </a:r>
            <a:r>
              <a:rPr lang="zh-CN" altLang="en-US" sz="3600" kern="0" dirty="0" smtClean="0">
                <a:latin typeface="华文新魏" panose="02010800040101010101" pitchFamily="2" charset="-122"/>
                <a:ea typeface="华文新魏" panose="02010800040101010101" pitchFamily="2" charset="-122"/>
                <a:cs typeface="+mj-cs"/>
              </a:rPr>
              <a:t>回归方法</a:t>
            </a:r>
            <a:endParaRPr lang="en-US" altLang="zh-CN" sz="3600" kern="0" dirty="0" smtClean="0">
              <a:latin typeface="华文新魏" panose="02010800040101010101" pitchFamily="2" charset="-122"/>
              <a:ea typeface="华文新魏" panose="02010800040101010101" pitchFamily="2" charset="-122"/>
              <a:cs typeface="+mj-cs"/>
            </a:endParaRPr>
          </a:p>
          <a:p>
            <a:pPr algn="ctr"/>
            <a:r>
              <a:rPr lang="zh-CN" altLang="en-US" sz="3600" kern="0" dirty="0" smtClean="0">
                <a:latin typeface="华文新魏" panose="02010800040101010101" pitchFamily="2" charset="-122"/>
                <a:ea typeface="华文新魏" panose="02010800040101010101" pitchFamily="2" charset="-122"/>
                <a:cs typeface="+mj-cs"/>
              </a:rPr>
              <a:t>修正</a:t>
            </a:r>
            <a:r>
              <a:rPr lang="zh-CN" altLang="en-US" sz="3600" kern="0" dirty="0">
                <a:latin typeface="华文新魏" panose="02010800040101010101" pitchFamily="2" charset="-122"/>
                <a:ea typeface="华文新魏" panose="02010800040101010101" pitchFamily="2" charset="-122"/>
                <a:cs typeface="+mj-cs"/>
              </a:rPr>
              <a:t>情况</a:t>
            </a:r>
          </a:p>
        </p:txBody>
      </p:sp>
    </p:spTree>
    <p:extLst>
      <p:ext uri="{BB962C8B-B14F-4D97-AF65-F5344CB8AC3E}">
        <p14:creationId xmlns:p14="http://schemas.microsoft.com/office/powerpoint/2010/main" val="23229077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52171"/>
            <a:ext cx="12192000" cy="16981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Segoe Script" panose="030B0504020000000003" pitchFamily="66" charset="0"/>
                <a:ea typeface="微软雅黑" panose="020B0503020204020204" pitchFamily="34" charset="-122"/>
              </a:rPr>
              <a:t>Thank you very much</a:t>
            </a:r>
            <a:endParaRPr lang="zh-CN" altLang="en-US" sz="3600" dirty="0">
              <a:latin typeface="Segoe Script" panose="030B0504020000000003" pitchFamily="66" charset="0"/>
              <a:ea typeface="微软雅黑" panose="020B0503020204020204" pitchFamily="34" charset="-122"/>
            </a:endParaRPr>
          </a:p>
        </p:txBody>
      </p:sp>
      <p:sp>
        <p:nvSpPr>
          <p:cNvPr id="3" name="文本框 2"/>
          <p:cNvSpPr txBox="1"/>
          <p:nvPr/>
        </p:nvSpPr>
        <p:spPr>
          <a:xfrm>
            <a:off x="3965146" y="4170111"/>
            <a:ext cx="4818743" cy="369332"/>
          </a:xfrm>
          <a:prstGeom prst="rect">
            <a:avLst/>
          </a:prstGeom>
          <a:noFill/>
        </p:spPr>
        <p:txBody>
          <a:bodyPr wrap="square" rtlCol="0">
            <a:spAutoFit/>
          </a:bodyPr>
          <a:lstStyle/>
          <a:p>
            <a:pPr algn="ctr"/>
            <a:r>
              <a:rPr lang="zh-CN" altLang="en-US" dirty="0" smtClean="0"/>
              <a:t>吴利</a:t>
            </a:r>
            <a:endParaRPr lang="zh-CN" altLang="en-US" dirty="0"/>
          </a:p>
        </p:txBody>
      </p:sp>
    </p:spTree>
    <p:extLst>
      <p:ext uri="{BB962C8B-B14F-4D97-AF65-F5344CB8AC3E}">
        <p14:creationId xmlns:p14="http://schemas.microsoft.com/office/powerpoint/2010/main" val="23605732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38941" y="322675"/>
            <a:ext cx="9985829" cy="1138773"/>
          </a:xfrm>
          <a:prstGeom prst="rect">
            <a:avLst/>
          </a:prstGeom>
          <a:noFill/>
        </p:spPr>
        <p:txBody>
          <a:bodyPr wrap="square" rtlCol="0">
            <a:spAutoFit/>
          </a:bodyPr>
          <a:lstStyle/>
          <a:p>
            <a:pPr algn="ctr"/>
            <a:r>
              <a:rPr lang="en-US" altLang="zh-CN" sz="3600" dirty="0" smtClean="0">
                <a:latin typeface="华文新魏" panose="02010800040101010101" pitchFamily="2" charset="-122"/>
                <a:ea typeface="华文新魏" panose="02010800040101010101" pitchFamily="2" charset="-122"/>
              </a:rPr>
              <a:t>1.1 </a:t>
            </a:r>
            <a:r>
              <a:rPr lang="zh-CN" altLang="en-US" sz="3600" dirty="0" smtClean="0">
                <a:latin typeface="华文新魏" panose="02010800040101010101" pitchFamily="2" charset="-122"/>
                <a:ea typeface="华文新魏" panose="02010800040101010101" pitchFamily="2" charset="-122"/>
              </a:rPr>
              <a:t>地球</a:t>
            </a:r>
            <a:r>
              <a:rPr lang="zh-CN" altLang="en-US" sz="3600" dirty="0">
                <a:latin typeface="华文新魏" panose="02010800040101010101" pitchFamily="2" charset="-122"/>
                <a:ea typeface="华文新魏" panose="02010800040101010101" pitchFamily="2" charset="-122"/>
              </a:rPr>
              <a:t>系统模式概述</a:t>
            </a:r>
            <a:endParaRPr lang="en-US" altLang="zh-CN" sz="3600" dirty="0">
              <a:latin typeface="华文新魏" panose="02010800040101010101" pitchFamily="2" charset="-122"/>
              <a:ea typeface="华文新魏" panose="02010800040101010101" pitchFamily="2" charset="-122"/>
            </a:endParaRPr>
          </a:p>
          <a:p>
            <a:pPr algn="ctr"/>
            <a:endParaRPr lang="zh-CN" altLang="en-US" sz="3200" dirty="0">
              <a:latin typeface="微软雅黑" panose="020B0503020204020204" pitchFamily="34" charset="-122"/>
              <a:ea typeface="微软雅黑" panose="020B0503020204020204" pitchFamily="34" charset="-122"/>
            </a:endParaRPr>
          </a:p>
        </p:txBody>
      </p:sp>
      <p:pic>
        <p:nvPicPr>
          <p:cNvPr id="7" name="Picture 2" descr="D:\hpc\TsingHpc\开题\拟合\拟合\C0-KE-metric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986" y="4532041"/>
            <a:ext cx="4562706" cy="187346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 25"/>
          <p:cNvGrpSpPr/>
          <p:nvPr/>
        </p:nvGrpSpPr>
        <p:grpSpPr>
          <a:xfrm>
            <a:off x="1038753" y="3433969"/>
            <a:ext cx="4943847" cy="2976468"/>
            <a:chOff x="407368" y="2852936"/>
            <a:chExt cx="6397489" cy="3600400"/>
          </a:xfrm>
        </p:grpSpPr>
        <p:sp>
          <p:nvSpPr>
            <p:cNvPr id="9" name="椭圆 8"/>
            <p:cNvSpPr/>
            <p:nvPr/>
          </p:nvSpPr>
          <p:spPr>
            <a:xfrm>
              <a:off x="3150236" y="4043733"/>
              <a:ext cx="1296144" cy="1008112"/>
            </a:xfrm>
            <a:prstGeom prst="ellipse">
              <a:avLst/>
            </a:prstGeom>
            <a:solidFill>
              <a:srgbClr val="7030A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smtClean="0"/>
                <a:t>CPL</a:t>
              </a:r>
              <a:endParaRPr lang="zh-CN" altLang="en-US" dirty="0"/>
            </a:p>
          </p:txBody>
        </p:sp>
        <p:pic>
          <p:nvPicPr>
            <p:cNvPr id="10" name="Picture 3" descr="D:\hpc\TsingHpc\UQ\workflow\csm概念图\atm\QQ截图201303062107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61" y="2852936"/>
              <a:ext cx="2438155" cy="12241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D:\hpc\TsingHpc\UQ\workflow\csm概念图\atm\QQ截图2013030621084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559" y="3119061"/>
              <a:ext cx="2438157" cy="11598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D:\hpc\TsingHpc\UQ\workflow\csm概念图\atm\QQ截图201303062108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769" y="3322981"/>
              <a:ext cx="2465947" cy="123624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hpc\TsingHpc\UQ\workflow\csm概念图\lnd\set2_ANN_FSNO.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17" y="4653370"/>
              <a:ext cx="2649695" cy="12476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D:\hpc\TsingHpc\UQ\workflow\csm概念图\lnd\set2_ANN_H2OSNO.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9214" y="4897079"/>
              <a:ext cx="2665522" cy="12613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D:\hpc\TsingHpc\UQ\workflow\csm概念图\lnd\set2_ANN_SNOWDP_CMC.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368" y="5210448"/>
              <a:ext cx="2678364" cy="12428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D:\hpc\TsingHpc\UQ\workflow\csm概念图\ocn\QQ截图2013030622301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97901" y="2876960"/>
              <a:ext cx="2111553" cy="76884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 descr="D:\hpc\TsingHpc\UQ\workflow\csm概念图\ocn\Image00008accu.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15953" y="3164992"/>
              <a:ext cx="2188904" cy="141613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D:\hpc\TsingHpc\UQ\workflow\csm概念图\ocn\set5_ANN_SST_HADISST_obsc.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6019" y="3453023"/>
              <a:ext cx="2068773" cy="11281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D:\hpc\TsingHpc\UQ\workflow\csm概念图\ice\ice_area.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55840" y="4767449"/>
              <a:ext cx="1647316" cy="152060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接连接符 19"/>
            <p:cNvCxnSpPr>
              <a:stCxn id="9" idx="1"/>
              <a:endCxn id="12" idx="3"/>
            </p:cNvCxnSpPr>
            <p:nvPr/>
          </p:nvCxnSpPr>
          <p:spPr>
            <a:xfrm flipH="1" flipV="1">
              <a:off x="2941716" y="3941102"/>
              <a:ext cx="398337" cy="25026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直接连接符 20"/>
            <p:cNvCxnSpPr>
              <a:stCxn id="9" idx="7"/>
              <a:endCxn id="17" idx="1"/>
            </p:cNvCxnSpPr>
            <p:nvPr/>
          </p:nvCxnSpPr>
          <p:spPr>
            <a:xfrm flipV="1">
              <a:off x="4256565" y="3873060"/>
              <a:ext cx="359389" cy="318308"/>
            </a:xfrm>
            <a:prstGeom prst="line">
              <a:avLst/>
            </a:prstGeom>
          </p:spPr>
          <p:style>
            <a:lnRef idx="3">
              <a:schemeClr val="accent6"/>
            </a:lnRef>
            <a:fillRef idx="0">
              <a:schemeClr val="accent6"/>
            </a:fillRef>
            <a:effectRef idx="2">
              <a:schemeClr val="accent6"/>
            </a:effectRef>
            <a:fontRef idx="minor">
              <a:schemeClr val="tx1"/>
            </a:fontRef>
          </p:style>
        </p:cxnSp>
        <p:cxnSp>
          <p:nvCxnSpPr>
            <p:cNvPr id="22" name="直接连接符 21"/>
            <p:cNvCxnSpPr>
              <a:stCxn id="13" idx="3"/>
              <a:endCxn id="9" idx="3"/>
            </p:cNvCxnSpPr>
            <p:nvPr/>
          </p:nvCxnSpPr>
          <p:spPr>
            <a:xfrm flipV="1">
              <a:off x="3083512" y="4904210"/>
              <a:ext cx="256541" cy="372976"/>
            </a:xfrm>
            <a:prstGeom prst="line">
              <a:avLst/>
            </a:prstGeom>
          </p:spPr>
          <p:style>
            <a:lnRef idx="3">
              <a:schemeClr val="accent6"/>
            </a:lnRef>
            <a:fillRef idx="0">
              <a:schemeClr val="accent6"/>
            </a:fillRef>
            <a:effectRef idx="2">
              <a:schemeClr val="accent6"/>
            </a:effectRef>
            <a:fontRef idx="minor">
              <a:schemeClr val="tx1"/>
            </a:fontRef>
          </p:style>
        </p:cxnSp>
        <p:cxnSp>
          <p:nvCxnSpPr>
            <p:cNvPr id="23" name="直接连接符 22"/>
            <p:cNvCxnSpPr>
              <a:endCxn id="9" idx="5"/>
            </p:cNvCxnSpPr>
            <p:nvPr/>
          </p:nvCxnSpPr>
          <p:spPr>
            <a:xfrm flipH="1" flipV="1">
              <a:off x="4256565" y="4904210"/>
              <a:ext cx="359389" cy="469006"/>
            </a:xfrm>
            <a:prstGeom prst="line">
              <a:avLst/>
            </a:prstGeom>
          </p:spPr>
          <p:style>
            <a:lnRef idx="3">
              <a:schemeClr val="accent6"/>
            </a:lnRef>
            <a:fillRef idx="0">
              <a:schemeClr val="accent6"/>
            </a:fillRef>
            <a:effectRef idx="2">
              <a:schemeClr val="accent6"/>
            </a:effectRef>
            <a:fontRef idx="minor">
              <a:schemeClr val="tx1"/>
            </a:fontRef>
          </p:style>
        </p:cxnSp>
        <p:sp>
          <p:nvSpPr>
            <p:cNvPr id="24" name="TextBox 18"/>
            <p:cNvSpPr txBox="1"/>
            <p:nvPr/>
          </p:nvSpPr>
          <p:spPr>
            <a:xfrm>
              <a:off x="2982654" y="3226730"/>
              <a:ext cx="714797" cy="781816"/>
            </a:xfrm>
            <a:prstGeom prst="rect">
              <a:avLst/>
            </a:prstGeom>
            <a:noFill/>
          </p:spPr>
          <p:txBody>
            <a:bodyPr wrap="square" rtlCol="0">
              <a:spAutoFit/>
            </a:bodyPr>
            <a:lstStyle/>
            <a:p>
              <a:r>
                <a:rPr lang="zh-CN" altLang="en-US" dirty="0" smtClean="0">
                  <a:latin typeface="华文新魏" panose="02010800040101010101" pitchFamily="2" charset="-122"/>
                  <a:ea typeface="华文新魏" panose="02010800040101010101" pitchFamily="2" charset="-122"/>
                </a:rPr>
                <a:t>大气</a:t>
              </a:r>
              <a:endParaRPr lang="zh-CN" altLang="en-US" dirty="0">
                <a:latin typeface="华文新魏" panose="02010800040101010101" pitchFamily="2" charset="-122"/>
                <a:ea typeface="华文新魏" panose="02010800040101010101" pitchFamily="2" charset="-122"/>
              </a:endParaRPr>
            </a:p>
          </p:txBody>
        </p:sp>
        <p:sp>
          <p:nvSpPr>
            <p:cNvPr id="25" name="TextBox 19"/>
            <p:cNvSpPr txBox="1"/>
            <p:nvPr/>
          </p:nvSpPr>
          <p:spPr>
            <a:xfrm>
              <a:off x="3883104" y="3212977"/>
              <a:ext cx="714797" cy="781816"/>
            </a:xfrm>
            <a:prstGeom prst="rect">
              <a:avLst/>
            </a:prstGeom>
            <a:noFill/>
          </p:spPr>
          <p:txBody>
            <a:bodyPr wrap="square" rtlCol="0">
              <a:spAutoFit/>
            </a:bodyPr>
            <a:lstStyle/>
            <a:p>
              <a:r>
                <a:rPr lang="zh-CN" altLang="en-US" dirty="0" smtClean="0">
                  <a:latin typeface="华文新魏" panose="02010800040101010101" pitchFamily="2" charset="-122"/>
                  <a:ea typeface="华文新魏" panose="02010800040101010101" pitchFamily="2" charset="-122"/>
                </a:rPr>
                <a:t>海洋</a:t>
              </a:r>
              <a:endParaRPr lang="zh-CN" altLang="en-US" dirty="0">
                <a:latin typeface="华文新魏" panose="02010800040101010101" pitchFamily="2" charset="-122"/>
                <a:ea typeface="华文新魏" panose="02010800040101010101" pitchFamily="2" charset="-122"/>
              </a:endParaRPr>
            </a:p>
          </p:txBody>
        </p:sp>
        <p:sp>
          <p:nvSpPr>
            <p:cNvPr id="26" name="TextBox 20"/>
            <p:cNvSpPr txBox="1"/>
            <p:nvPr/>
          </p:nvSpPr>
          <p:spPr>
            <a:xfrm>
              <a:off x="3168306" y="5485381"/>
              <a:ext cx="714797" cy="781816"/>
            </a:xfrm>
            <a:prstGeom prst="rect">
              <a:avLst/>
            </a:prstGeom>
            <a:noFill/>
          </p:spPr>
          <p:txBody>
            <a:bodyPr wrap="square" rtlCol="0">
              <a:spAutoFit/>
            </a:bodyPr>
            <a:lstStyle/>
            <a:p>
              <a:r>
                <a:rPr lang="zh-CN" altLang="en-US" dirty="0" smtClean="0">
                  <a:latin typeface="华文新魏" panose="02010800040101010101" pitchFamily="2" charset="-122"/>
                  <a:ea typeface="华文新魏" panose="02010800040101010101" pitchFamily="2" charset="-122"/>
                </a:rPr>
                <a:t>陆面</a:t>
              </a:r>
              <a:endParaRPr lang="zh-CN" altLang="en-US" dirty="0">
                <a:latin typeface="华文新魏" panose="02010800040101010101" pitchFamily="2" charset="-122"/>
                <a:ea typeface="华文新魏" panose="02010800040101010101" pitchFamily="2" charset="-122"/>
              </a:endParaRPr>
            </a:p>
          </p:txBody>
        </p:sp>
        <p:sp>
          <p:nvSpPr>
            <p:cNvPr id="27" name="TextBox 21"/>
            <p:cNvSpPr txBox="1"/>
            <p:nvPr/>
          </p:nvSpPr>
          <p:spPr>
            <a:xfrm>
              <a:off x="3990610" y="5518973"/>
              <a:ext cx="714797" cy="781816"/>
            </a:xfrm>
            <a:prstGeom prst="rect">
              <a:avLst/>
            </a:prstGeom>
            <a:noFill/>
          </p:spPr>
          <p:txBody>
            <a:bodyPr wrap="square" rtlCol="0">
              <a:spAutoFit/>
            </a:bodyPr>
            <a:lstStyle/>
            <a:p>
              <a:r>
                <a:rPr lang="zh-CN" altLang="en-US" dirty="0" smtClean="0">
                  <a:latin typeface="华文新魏" panose="02010800040101010101" pitchFamily="2" charset="-122"/>
                  <a:ea typeface="华文新魏" panose="02010800040101010101" pitchFamily="2" charset="-122"/>
                </a:rPr>
                <a:t>海冰</a:t>
              </a:r>
              <a:endParaRPr lang="zh-CN" altLang="en-US" dirty="0">
                <a:latin typeface="华文新魏" panose="02010800040101010101" pitchFamily="2" charset="-122"/>
                <a:ea typeface="华文新魏" panose="02010800040101010101" pitchFamily="2" charset="-122"/>
              </a:endParaRPr>
            </a:p>
          </p:txBody>
        </p:sp>
      </p:grpSp>
      <p:sp>
        <p:nvSpPr>
          <p:cNvPr id="29" name="矩形 28"/>
          <p:cNvSpPr/>
          <p:nvPr/>
        </p:nvSpPr>
        <p:spPr>
          <a:xfrm rot="5400000">
            <a:off x="5855731" y="2455412"/>
            <a:ext cx="2954655" cy="400110"/>
          </a:xfrm>
          <a:prstGeom prst="rect">
            <a:avLst/>
          </a:prstGeom>
        </p:spPr>
        <p:txBody>
          <a:bodyPr wrap="none">
            <a:spAutoFit/>
          </a:bodyPr>
          <a:lstStyle/>
          <a:p>
            <a:r>
              <a:rPr lang="zh-CN" altLang="en-US" sz="2000" dirty="0" smtClean="0">
                <a:latin typeface="华文新魏" panose="02010800040101010101" pitchFamily="2" charset="-122"/>
                <a:ea typeface="华文新魏" panose="02010800040101010101" pitchFamily="2" charset="-122"/>
              </a:rPr>
              <a:t>不同模拟的温度差别</a:t>
            </a:r>
            <a:r>
              <a:rPr lang="zh-CN" altLang="en-US" sz="1200" dirty="0" smtClean="0">
                <a:latin typeface="+mn-ea"/>
                <a:cs typeface="Times New Roman" panose="02020603050405020304" pitchFamily="18" charset="0"/>
              </a:rPr>
              <a:t>（℃）</a:t>
            </a:r>
            <a:endParaRPr lang="zh-CN" altLang="en-US" sz="1200" dirty="0">
              <a:latin typeface="+mn-ea"/>
              <a:cs typeface="Times New Roman" panose="02020603050405020304" pitchFamily="18" charset="0"/>
            </a:endParaRPr>
          </a:p>
        </p:txBody>
      </p:sp>
      <p:graphicFrame>
        <p:nvGraphicFramePr>
          <p:cNvPr id="30" name="图表 29"/>
          <p:cNvGraphicFramePr/>
          <p:nvPr>
            <p:extLst/>
          </p:nvPr>
        </p:nvGraphicFramePr>
        <p:xfrm>
          <a:off x="7437380" y="1395877"/>
          <a:ext cx="3270752" cy="2769356"/>
        </p:xfrm>
        <a:graphic>
          <a:graphicData uri="http://schemas.openxmlformats.org/drawingml/2006/chart">
            <c:chart xmlns:c="http://schemas.openxmlformats.org/drawingml/2006/chart" xmlns:r="http://schemas.openxmlformats.org/officeDocument/2006/relationships" r:id="rId13"/>
          </a:graphicData>
        </a:graphic>
      </p:graphicFrame>
      <p:sp>
        <p:nvSpPr>
          <p:cNvPr id="31" name="矩形 30"/>
          <p:cNvSpPr/>
          <p:nvPr/>
        </p:nvSpPr>
        <p:spPr>
          <a:xfrm>
            <a:off x="8348331" y="3995006"/>
            <a:ext cx="1415772" cy="338554"/>
          </a:xfrm>
          <a:prstGeom prst="rect">
            <a:avLst/>
          </a:prstGeom>
        </p:spPr>
        <p:txBody>
          <a:bodyPr wrap="none">
            <a:spAutoFit/>
          </a:bodyPr>
          <a:lstStyle/>
          <a:p>
            <a:r>
              <a:rPr lang="zh-CN" altLang="en-US" sz="1600" dirty="0" smtClean="0">
                <a:latin typeface="华文新魏" panose="02010800040101010101" pitchFamily="2" charset="-122"/>
                <a:ea typeface="华文新魏" panose="02010800040101010101" pitchFamily="2" charset="-122"/>
              </a:rPr>
              <a:t>不同模拟场景</a:t>
            </a:r>
            <a:endParaRPr lang="zh-CN" altLang="en-US" sz="1600" dirty="0">
              <a:latin typeface="华文新魏" panose="02010800040101010101" pitchFamily="2" charset="-122"/>
              <a:ea typeface="华文新魏" panose="02010800040101010101" pitchFamily="2" charset="-122"/>
            </a:endParaRPr>
          </a:p>
        </p:txBody>
      </p:sp>
      <p:sp>
        <p:nvSpPr>
          <p:cNvPr id="32" name="矩形 31"/>
          <p:cNvSpPr/>
          <p:nvPr/>
        </p:nvSpPr>
        <p:spPr>
          <a:xfrm>
            <a:off x="10110337" y="1666610"/>
            <a:ext cx="430974" cy="18942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990587" y="1157741"/>
            <a:ext cx="6096000" cy="1938992"/>
          </a:xfrm>
          <a:prstGeom prst="rect">
            <a:avLst/>
          </a:prstGeom>
        </p:spPr>
        <p:txBody>
          <a:bodyPr>
            <a:spAutoFit/>
          </a:bodyPr>
          <a:lstStyle/>
          <a:p>
            <a:r>
              <a:rPr lang="zh-CN" altLang="en-US" sz="2400" dirty="0" smtClean="0">
                <a:solidFill>
                  <a:srgbClr val="FF0000"/>
                </a:solidFill>
                <a:latin typeface="华文新魏" panose="02010800040101010101" pitchFamily="2" charset="-122"/>
                <a:ea typeface="华文新魏" panose="02010800040101010101" pitchFamily="2" charset="-122"/>
              </a:rPr>
              <a:t>什么是地球系统模式？它有什么特点？</a:t>
            </a:r>
            <a:endParaRPr lang="en-US" altLang="zh-CN" sz="2400" dirty="0" smtClean="0">
              <a:solidFill>
                <a:srgbClr val="FF0000"/>
              </a:solidFill>
              <a:latin typeface="华文新魏" panose="02010800040101010101" pitchFamily="2" charset="-122"/>
              <a:ea typeface="华文新魏" panose="02010800040101010101" pitchFamily="2" charset="-122"/>
            </a:endParaRPr>
          </a:p>
          <a:p>
            <a:r>
              <a:rPr lang="zh-CN" altLang="en-US" sz="2400" dirty="0" smtClean="0">
                <a:latin typeface="华文新魏" panose="02010800040101010101" pitchFamily="2" charset="-122"/>
                <a:ea typeface="华文新魏" panose="02010800040101010101" pitchFamily="2" charset="-122"/>
              </a:rPr>
              <a:t>数学</a:t>
            </a:r>
            <a:r>
              <a:rPr lang="zh-CN" altLang="en-US" sz="2400" dirty="0">
                <a:latin typeface="华文新魏" panose="02010800040101010101" pitchFamily="2" charset="-122"/>
                <a:ea typeface="华文新魏" panose="02010800040101010101" pitchFamily="2" charset="-122"/>
              </a:rPr>
              <a:t>物理模型</a:t>
            </a:r>
            <a:endParaRPr lang="en-US" altLang="zh-CN" sz="2400" dirty="0">
              <a:latin typeface="华文新魏" panose="02010800040101010101" pitchFamily="2" charset="-122"/>
              <a:ea typeface="华文新魏" panose="02010800040101010101" pitchFamily="2" charset="-122"/>
            </a:endParaRPr>
          </a:p>
          <a:p>
            <a:r>
              <a:rPr lang="zh-CN" altLang="en-US" sz="2400" dirty="0">
                <a:latin typeface="华文新魏" panose="02010800040101010101" pitchFamily="2" charset="-122"/>
                <a:ea typeface="华文新魏" panose="02010800040101010101" pitchFamily="2" charset="-122"/>
              </a:rPr>
              <a:t>运行一次需要极高的时间和计算开销 </a:t>
            </a:r>
            <a:endParaRPr lang="en-US" altLang="zh-CN" sz="2400" dirty="0">
              <a:latin typeface="华文新魏" panose="02010800040101010101" pitchFamily="2" charset="-122"/>
              <a:ea typeface="华文新魏" panose="02010800040101010101" pitchFamily="2" charset="-122"/>
            </a:endParaRPr>
          </a:p>
          <a:p>
            <a:r>
              <a:rPr lang="zh-CN" altLang="en-US" sz="2400" dirty="0">
                <a:latin typeface="华文新魏" panose="02010800040101010101" pitchFamily="2" charset="-122"/>
                <a:ea typeface="华文新魏" panose="02010800040101010101" pitchFamily="2" charset="-122"/>
              </a:rPr>
              <a:t>强非线性，强非光滑，多峰</a:t>
            </a:r>
            <a:endParaRPr lang="en-US" altLang="zh-CN" sz="2400" dirty="0">
              <a:latin typeface="华文新魏" panose="02010800040101010101" pitchFamily="2" charset="-122"/>
              <a:ea typeface="华文新魏" panose="02010800040101010101" pitchFamily="2" charset="-122"/>
            </a:endParaRPr>
          </a:p>
          <a:p>
            <a:r>
              <a:rPr lang="zh-CN" altLang="en-US" sz="2400" dirty="0">
                <a:latin typeface="华文新魏" panose="02010800040101010101" pitchFamily="2" charset="-122"/>
                <a:ea typeface="华文新魏" panose="02010800040101010101" pitchFamily="2" charset="-122"/>
              </a:rPr>
              <a:t>重要的高性能计算应用之一</a:t>
            </a:r>
            <a:endParaRPr lang="en-US" altLang="zh-CN" sz="2400" dirty="0">
              <a:latin typeface="华文新魏" panose="02010800040101010101" pitchFamily="2" charset="-122"/>
              <a:ea typeface="华文新魏" panose="02010800040101010101" pitchFamily="2" charset="-122"/>
            </a:endParaRPr>
          </a:p>
        </p:txBody>
      </p:sp>
      <p:sp>
        <p:nvSpPr>
          <p:cNvPr id="2" name="灯片编号占位符 1"/>
          <p:cNvSpPr>
            <a:spLocks noGrp="1"/>
          </p:cNvSpPr>
          <p:nvPr>
            <p:ph type="sldNum" sz="quarter" idx="12"/>
          </p:nvPr>
        </p:nvSpPr>
        <p:spPr/>
        <p:txBody>
          <a:bodyPr/>
          <a:lstStyle/>
          <a:p>
            <a:fld id="{02195B58-EB0A-42EF-B8D2-8C7B8F38C0F8}" type="slidenum">
              <a:rPr lang="zh-CN" altLang="en-US" smtClean="0"/>
              <a:t>3</a:t>
            </a:fld>
            <a:endParaRPr lang="zh-CN" altLang="en-US"/>
          </a:p>
        </p:txBody>
      </p:sp>
    </p:spTree>
    <p:extLst>
      <p:ext uri="{BB962C8B-B14F-4D97-AF65-F5344CB8AC3E}">
        <p14:creationId xmlns:p14="http://schemas.microsoft.com/office/powerpoint/2010/main" val="133989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47295" y="411239"/>
            <a:ext cx="7910286" cy="1138773"/>
          </a:xfrm>
          <a:prstGeom prst="rect">
            <a:avLst/>
          </a:prstGeom>
          <a:noFill/>
        </p:spPr>
        <p:txBody>
          <a:bodyPr wrap="square" rtlCol="0">
            <a:spAutoFit/>
          </a:bodyPr>
          <a:lstStyle/>
          <a:p>
            <a:pPr algn="ctr"/>
            <a:r>
              <a:rPr lang="en-US" altLang="zh-CN" sz="3600" dirty="0" smtClean="0">
                <a:latin typeface="华文新魏" panose="02010800040101010101" pitchFamily="2" charset="-122"/>
                <a:ea typeface="华文新魏" panose="02010800040101010101" pitchFamily="2" charset="-122"/>
              </a:rPr>
              <a:t>1.2 </a:t>
            </a:r>
            <a:r>
              <a:rPr lang="zh-CN" altLang="en-US" sz="3600" dirty="0" smtClean="0">
                <a:latin typeface="华文新魏" panose="02010800040101010101" pitchFamily="2" charset="-122"/>
                <a:ea typeface="华文新魏" panose="02010800040101010101" pitchFamily="2" charset="-122"/>
              </a:rPr>
              <a:t>不确定</a:t>
            </a:r>
            <a:r>
              <a:rPr lang="zh-CN" altLang="en-US" sz="3600" dirty="0">
                <a:latin typeface="华文新魏" panose="02010800040101010101" pitchFamily="2" charset="-122"/>
                <a:ea typeface="华文新魏" panose="02010800040101010101" pitchFamily="2" charset="-122"/>
              </a:rPr>
              <a:t>量化</a:t>
            </a:r>
            <a:r>
              <a:rPr lang="zh-CN" altLang="en-US" sz="3600" dirty="0" smtClean="0">
                <a:latin typeface="华文新魏" panose="02010800040101010101" pitchFamily="2" charset="-122"/>
                <a:ea typeface="华文新魏" panose="02010800040101010101" pitchFamily="2" charset="-122"/>
              </a:rPr>
              <a:t>分析方法</a:t>
            </a:r>
            <a:r>
              <a:rPr lang="zh-CN" altLang="en-US" sz="3600" dirty="0">
                <a:latin typeface="华文新魏" panose="02010800040101010101" pitchFamily="2" charset="-122"/>
                <a:ea typeface="华文新魏" panose="02010800040101010101" pitchFamily="2" charset="-122"/>
              </a:rPr>
              <a:t>分类</a:t>
            </a:r>
            <a:endParaRPr lang="en-US" altLang="zh-CN" sz="3600" dirty="0">
              <a:latin typeface="华文新魏" panose="02010800040101010101" pitchFamily="2" charset="-122"/>
              <a:ea typeface="华文新魏" panose="02010800040101010101" pitchFamily="2" charset="-122"/>
            </a:endParaRPr>
          </a:p>
          <a:p>
            <a:pPr algn="ctr"/>
            <a:endParaRPr lang="zh-CN" altLang="en-US" sz="32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1558978" y="1316503"/>
            <a:ext cx="9115264" cy="4970833"/>
          </a:xfrm>
          <a:prstGeom prst="rect">
            <a:avLst/>
          </a:prstGeom>
        </p:spPr>
      </p:pic>
    </p:spTree>
    <p:extLst>
      <p:ext uri="{BB962C8B-B14F-4D97-AF65-F5344CB8AC3E}">
        <p14:creationId xmlns:p14="http://schemas.microsoft.com/office/powerpoint/2010/main" val="32779417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9919" y="406792"/>
            <a:ext cx="10458312" cy="646331"/>
          </a:xfrm>
          <a:prstGeom prst="rect">
            <a:avLst/>
          </a:prstGeom>
        </p:spPr>
        <p:txBody>
          <a:bodyPr wrap="none">
            <a:spAutoFit/>
          </a:bodyPr>
          <a:lstStyle/>
          <a:p>
            <a:pPr algn="ctr"/>
            <a:r>
              <a:rPr lang="en-US" altLang="zh-CN" sz="3600" dirty="0" smtClean="0">
                <a:latin typeface="华文新魏" panose="02010800040101010101" pitchFamily="2" charset="-122"/>
                <a:ea typeface="华文新魏" panose="02010800040101010101" pitchFamily="2" charset="-122"/>
              </a:rPr>
              <a:t>1.3</a:t>
            </a:r>
            <a:r>
              <a:rPr lang="zh-CN" altLang="en-US" sz="3600" dirty="0" smtClean="0">
                <a:latin typeface="华文新魏" panose="02010800040101010101" pitchFamily="2" charset="-122"/>
                <a:ea typeface="华文新魏" panose="02010800040101010101" pitchFamily="2" charset="-122"/>
              </a:rPr>
              <a:t>面向</a:t>
            </a:r>
            <a:r>
              <a:rPr lang="zh-CN" altLang="en-US" sz="3600" dirty="0">
                <a:latin typeface="华文新魏" panose="02010800040101010101" pitchFamily="2" charset="-122"/>
                <a:ea typeface="华文新魏" panose="02010800040101010101" pitchFamily="2" charset="-122"/>
              </a:rPr>
              <a:t>地球系统模式不确定参数估计的自动化框架</a:t>
            </a:r>
            <a:endParaRPr lang="en-US" altLang="zh-CN" sz="3600" dirty="0">
              <a:latin typeface="华文新魏" panose="02010800040101010101" pitchFamily="2" charset="-122"/>
              <a:ea typeface="华文新魏" panose="02010800040101010101" pitchFamily="2" charset="-122"/>
            </a:endParaRPr>
          </a:p>
        </p:txBody>
      </p:sp>
      <p:pic>
        <p:nvPicPr>
          <p:cNvPr id="3" name="图片 2"/>
          <p:cNvPicPr>
            <a:picLocks noChangeAspect="1"/>
          </p:cNvPicPr>
          <p:nvPr/>
        </p:nvPicPr>
        <p:blipFill>
          <a:blip r:embed="rId2"/>
          <a:stretch>
            <a:fillRect/>
          </a:stretch>
        </p:blipFill>
        <p:spPr>
          <a:xfrm>
            <a:off x="379625" y="991567"/>
            <a:ext cx="11650466" cy="5730737"/>
          </a:xfrm>
          <a:prstGeom prst="rect">
            <a:avLst/>
          </a:prstGeom>
        </p:spPr>
      </p:pic>
    </p:spTree>
    <p:extLst>
      <p:ext uri="{BB962C8B-B14F-4D97-AF65-F5344CB8AC3E}">
        <p14:creationId xmlns:p14="http://schemas.microsoft.com/office/powerpoint/2010/main" val="25094731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63769" y="353850"/>
            <a:ext cx="11103429" cy="646331"/>
          </a:xfrm>
          <a:prstGeom prst="rect">
            <a:avLst/>
          </a:prstGeom>
          <a:noFill/>
        </p:spPr>
        <p:txBody>
          <a:bodyPr wrap="square" rtlCol="0">
            <a:spAutoFit/>
          </a:bodyPr>
          <a:lstStyle/>
          <a:p>
            <a:pPr algn="ctr"/>
            <a:r>
              <a:rPr lang="en-US" altLang="zh-CN" sz="3600" dirty="0" smtClean="0">
                <a:latin typeface="华文新魏" panose="02010800040101010101" pitchFamily="2" charset="-122"/>
                <a:ea typeface="华文新魏" panose="02010800040101010101" pitchFamily="2" charset="-122"/>
              </a:rPr>
              <a:t>1.4 </a:t>
            </a:r>
            <a:r>
              <a:rPr lang="zh-CN" altLang="en-US" sz="3600" dirty="0" smtClean="0">
                <a:latin typeface="华文新魏" panose="02010800040101010101" pitchFamily="2" charset="-122"/>
                <a:ea typeface="华文新魏" panose="02010800040101010101" pitchFamily="2" charset="-122"/>
              </a:rPr>
              <a:t>满足</a:t>
            </a:r>
            <a:r>
              <a:rPr lang="zh-CN" altLang="en-US" sz="3600" dirty="0">
                <a:latin typeface="华文新魏" panose="02010800040101010101" pitchFamily="2" charset="-122"/>
                <a:ea typeface="华文新魏" panose="02010800040101010101" pitchFamily="2" charset="-122"/>
              </a:rPr>
              <a:t>辐射平衡约束的大气模式不确定性参数优化</a:t>
            </a:r>
            <a:endParaRPr lang="en-US" altLang="zh-CN" sz="3600" dirty="0">
              <a:latin typeface="华文新魏" panose="02010800040101010101" pitchFamily="2" charset="-122"/>
              <a:ea typeface="华文新魏" panose="02010800040101010101" pitchFamily="2" charset="-122"/>
            </a:endParaRPr>
          </a:p>
        </p:txBody>
      </p:sp>
      <p:sp>
        <p:nvSpPr>
          <p:cNvPr id="4" name="矩形 3"/>
          <p:cNvSpPr/>
          <p:nvPr/>
        </p:nvSpPr>
        <p:spPr>
          <a:xfrm>
            <a:off x="1886038" y="1334923"/>
            <a:ext cx="9058890" cy="369332"/>
          </a:xfrm>
          <a:prstGeom prst="rect">
            <a:avLst/>
          </a:prstGeom>
        </p:spPr>
        <p:txBody>
          <a:bodyPr wrap="none">
            <a:spAutoFit/>
          </a:bodyPr>
          <a:lstStyle/>
          <a:p>
            <a:r>
              <a:rPr lang="zh-CN" altLang="en-US" b="1" dirty="0">
                <a:latin typeface="Arial" charset="0"/>
                <a:ea typeface="Arial" charset="0"/>
                <a:cs typeface="Arial" charset="0"/>
              </a:rPr>
              <a:t> </a:t>
            </a:r>
            <a:r>
              <a:rPr lang="zh-CN" altLang="en-US" b="1" dirty="0" smtClean="0">
                <a:latin typeface="Arial" charset="0"/>
                <a:ea typeface="Arial" charset="0"/>
                <a:cs typeface="Arial" charset="0"/>
              </a:rPr>
              <a:t>      </a:t>
            </a:r>
            <a:r>
              <a:rPr lang="zh-CN" altLang="en-US" dirty="0" smtClean="0">
                <a:solidFill>
                  <a:srgbClr val="FF0000"/>
                </a:solidFill>
                <a:latin typeface="华文新魏" panose="02010800040101010101" pitchFamily="2" charset="-122"/>
                <a:ea typeface="华文新魏" panose="02010800040101010101" pitchFamily="2" charset="-122"/>
                <a:cs typeface="Arial" charset="0"/>
              </a:rPr>
              <a:t>什么是辐射平衡？当前</a:t>
            </a:r>
            <a:r>
              <a:rPr lang="en-US" altLang="zh-CN" dirty="0" smtClean="0">
                <a:solidFill>
                  <a:srgbClr val="FF0000"/>
                </a:solidFill>
                <a:latin typeface="华文新魏" panose="02010800040101010101" pitchFamily="2" charset="-122"/>
                <a:ea typeface="华文新魏" panose="02010800040101010101" pitchFamily="2" charset="-122"/>
                <a:cs typeface="Arial" charset="0"/>
              </a:rPr>
              <a:t>CMIP</a:t>
            </a:r>
            <a:r>
              <a:rPr lang="zh-CN" altLang="en-US" dirty="0" smtClean="0">
                <a:solidFill>
                  <a:srgbClr val="FF0000"/>
                </a:solidFill>
                <a:latin typeface="华文新魏" panose="02010800040101010101" pitchFamily="2" charset="-122"/>
                <a:ea typeface="华文新魏" panose="02010800040101010101" pitchFamily="2" charset="-122"/>
                <a:cs typeface="Arial" charset="0"/>
              </a:rPr>
              <a:t>中的气候模式中的辐射平衡状况？辐射不平衡的影响？</a:t>
            </a:r>
            <a:endParaRPr lang="en-US" altLang="zh-CN" sz="2000" dirty="0">
              <a:solidFill>
                <a:srgbClr val="FF0000"/>
              </a:solidFill>
              <a:latin typeface="华文新魏" panose="02010800040101010101" pitchFamily="2" charset="-122"/>
              <a:ea typeface="华文新魏" panose="02010800040101010101" pitchFamily="2" charset="-122"/>
            </a:endParaRPr>
          </a:p>
        </p:txBody>
      </p:sp>
      <p:pic>
        <p:nvPicPr>
          <p:cNvPr id="6" name="图片 5"/>
          <p:cNvPicPr>
            <a:picLocks noChangeAspect="1"/>
          </p:cNvPicPr>
          <p:nvPr/>
        </p:nvPicPr>
        <p:blipFill>
          <a:blip r:embed="rId2"/>
          <a:stretch>
            <a:fillRect/>
          </a:stretch>
        </p:blipFill>
        <p:spPr>
          <a:xfrm>
            <a:off x="291361" y="2269098"/>
            <a:ext cx="4210439" cy="3362583"/>
          </a:xfrm>
          <a:prstGeom prst="rect">
            <a:avLst/>
          </a:prstGeom>
        </p:spPr>
      </p:pic>
      <p:pic>
        <p:nvPicPr>
          <p:cNvPr id="7" name="Picture 2" descr="Fig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580" y="2048612"/>
            <a:ext cx="4192894" cy="3803554"/>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8710485" y="2408329"/>
            <a:ext cx="3481515" cy="1200329"/>
          </a:xfrm>
          <a:prstGeom prst="rect">
            <a:avLst/>
          </a:prstGeom>
          <a:noFill/>
        </p:spPr>
        <p:txBody>
          <a:bodyPr wrap="square" rtlCol="0">
            <a:spAutoFit/>
          </a:bodyPr>
          <a:lstStyle/>
          <a:p>
            <a:r>
              <a:rPr lang="zh-CN" altLang="en-US" dirty="0" smtClean="0">
                <a:latin typeface="华文新魏" panose="02010800040101010101" pitchFamily="2" charset="-122"/>
                <a:ea typeface="华文新魏" panose="02010800040101010101" pitchFamily="2" charset="-122"/>
              </a:rPr>
              <a:t>根据能量守恒原理，大气模式顶的净短波辐射（吸收的能量）应该和净长波辐射（释放的能量）相等。</a:t>
            </a:r>
            <a:endParaRPr lang="zh-CN" altLang="en-US" dirty="0">
              <a:latin typeface="华文新魏" panose="02010800040101010101" pitchFamily="2" charset="-122"/>
              <a:ea typeface="华文新魏" panose="02010800040101010101" pitchFamily="2" charset="-122"/>
            </a:endParaRPr>
          </a:p>
        </p:txBody>
      </p:sp>
      <p:sp>
        <p:nvSpPr>
          <p:cNvPr id="12" name="文本框 11"/>
          <p:cNvSpPr txBox="1"/>
          <p:nvPr/>
        </p:nvSpPr>
        <p:spPr>
          <a:xfrm>
            <a:off x="8841419" y="3850720"/>
            <a:ext cx="3085674" cy="1200329"/>
          </a:xfrm>
          <a:prstGeom prst="rect">
            <a:avLst/>
          </a:prstGeom>
          <a:noFill/>
        </p:spPr>
        <p:txBody>
          <a:bodyPr wrap="square" rtlCol="0">
            <a:spAutoFit/>
          </a:bodyPr>
          <a:lstStyle/>
          <a:p>
            <a:r>
              <a:rPr lang="zh-CN" altLang="en-US" dirty="0" smtClean="0">
                <a:latin typeface="华文新魏" panose="02010800040101010101" pitchFamily="2" charset="-122"/>
                <a:ea typeface="华文新魏" panose="02010800040101010101" pitchFamily="2" charset="-122"/>
              </a:rPr>
              <a:t>一旦模式顶辐射存在</a:t>
            </a:r>
            <a:r>
              <a:rPr lang="en-US" altLang="zh-CN" dirty="0" smtClean="0">
                <a:latin typeface="华文新魏" panose="02010800040101010101" pitchFamily="2" charset="-122"/>
                <a:ea typeface="华文新魏" panose="02010800040101010101" pitchFamily="2" charset="-122"/>
              </a:rPr>
              <a:t>1W/m2</a:t>
            </a:r>
            <a:r>
              <a:rPr lang="zh-CN" altLang="en-US" dirty="0" smtClean="0">
                <a:latin typeface="华文新魏" panose="02010800040101010101" pitchFamily="2" charset="-122"/>
                <a:ea typeface="华文新魏" panose="02010800040101010101" pitchFamily="2" charset="-122"/>
              </a:rPr>
              <a:t>以上的偏差将会对其他气候变量的模拟效果产生很大的影响。</a:t>
            </a:r>
            <a:endParaRPr lang="zh-CN" altLang="en-US" dirty="0">
              <a:latin typeface="华文新魏" panose="02010800040101010101" pitchFamily="2" charset="-122"/>
              <a:ea typeface="华文新魏" panose="02010800040101010101" pitchFamily="2" charset="-122"/>
            </a:endParaRPr>
          </a:p>
        </p:txBody>
      </p:sp>
      <p:sp>
        <p:nvSpPr>
          <p:cNvPr id="2" name="灯片编号占位符 1"/>
          <p:cNvSpPr>
            <a:spLocks noGrp="1"/>
          </p:cNvSpPr>
          <p:nvPr>
            <p:ph type="sldNum" sz="quarter" idx="12"/>
          </p:nvPr>
        </p:nvSpPr>
        <p:spPr/>
        <p:txBody>
          <a:bodyPr/>
          <a:lstStyle/>
          <a:p>
            <a:fld id="{02195B58-EB0A-42EF-B8D2-8C7B8F38C0F8}" type="slidenum">
              <a:rPr lang="zh-CN" altLang="en-US" smtClean="0"/>
              <a:t>6</a:t>
            </a:fld>
            <a:endParaRPr lang="zh-CN" altLang="en-US"/>
          </a:p>
        </p:txBody>
      </p:sp>
    </p:spTree>
    <p:extLst>
      <p:ext uri="{BB962C8B-B14F-4D97-AF65-F5344CB8AC3E}">
        <p14:creationId xmlns:p14="http://schemas.microsoft.com/office/powerpoint/2010/main" val="554329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5360" y="1813551"/>
            <a:ext cx="5965313" cy="4164167"/>
          </a:xfrm>
          <a:prstGeom prst="rect">
            <a:avLst/>
          </a:prstGeom>
        </p:spPr>
      </p:pic>
      <p:pic>
        <p:nvPicPr>
          <p:cNvPr id="3" name="图片 2"/>
          <p:cNvPicPr>
            <a:picLocks noChangeAspect="1"/>
          </p:cNvPicPr>
          <p:nvPr/>
        </p:nvPicPr>
        <p:blipFill>
          <a:blip r:embed="rId3"/>
          <a:stretch>
            <a:fillRect/>
          </a:stretch>
        </p:blipFill>
        <p:spPr>
          <a:xfrm>
            <a:off x="491888" y="1174809"/>
            <a:ext cx="5547246" cy="5144103"/>
          </a:xfrm>
          <a:prstGeom prst="rect">
            <a:avLst/>
          </a:prstGeom>
        </p:spPr>
      </p:pic>
      <p:sp>
        <p:nvSpPr>
          <p:cNvPr id="4" name="文本框 3"/>
          <p:cNvSpPr txBox="1"/>
          <p:nvPr/>
        </p:nvSpPr>
        <p:spPr>
          <a:xfrm>
            <a:off x="863769" y="353850"/>
            <a:ext cx="11103429" cy="646331"/>
          </a:xfrm>
          <a:prstGeom prst="rect">
            <a:avLst/>
          </a:prstGeom>
          <a:noFill/>
        </p:spPr>
        <p:txBody>
          <a:bodyPr wrap="square" rtlCol="0">
            <a:spAutoFit/>
          </a:bodyPr>
          <a:lstStyle/>
          <a:p>
            <a:pPr algn="ctr"/>
            <a:r>
              <a:rPr lang="en-US" altLang="zh-CN" sz="3600" dirty="0" smtClean="0">
                <a:latin typeface="华文新魏" panose="02010800040101010101" pitchFamily="2" charset="-122"/>
                <a:ea typeface="华文新魏" panose="02010800040101010101" pitchFamily="2" charset="-122"/>
              </a:rPr>
              <a:t>1.4 CAM5</a:t>
            </a:r>
            <a:r>
              <a:rPr lang="zh-CN" altLang="en-US" sz="3600" dirty="0" smtClean="0">
                <a:latin typeface="华文新魏" panose="02010800040101010101" pitchFamily="2" charset="-122"/>
                <a:ea typeface="华文新魏" panose="02010800040101010101" pitchFamily="2" charset="-122"/>
              </a:rPr>
              <a:t>自动</a:t>
            </a:r>
            <a:r>
              <a:rPr lang="zh-CN" altLang="en-US" sz="3600" dirty="0">
                <a:latin typeface="华文新魏" panose="02010800040101010101" pitchFamily="2" charset="-122"/>
                <a:ea typeface="华文新魏" panose="02010800040101010101" pitchFamily="2" charset="-122"/>
              </a:rPr>
              <a:t>参数优化中</a:t>
            </a:r>
            <a:r>
              <a:rPr lang="zh-CN" altLang="en-US" sz="3600" dirty="0" smtClean="0">
                <a:latin typeface="华文新魏" panose="02010800040101010101" pitchFamily="2" charset="-122"/>
                <a:ea typeface="华文新魏" panose="02010800040101010101" pitchFamily="2" charset="-122"/>
              </a:rPr>
              <a:t>存在物理约束的</a:t>
            </a:r>
            <a:r>
              <a:rPr lang="zh-CN" altLang="en-US" sz="3600" dirty="0">
                <a:latin typeface="华文新魏" panose="02010800040101010101" pitchFamily="2" charset="-122"/>
                <a:ea typeface="华文新魏" panose="02010800040101010101" pitchFamily="2" charset="-122"/>
              </a:rPr>
              <a:t>问题</a:t>
            </a:r>
            <a:endParaRPr lang="en-US" altLang="zh-CN" sz="3600" dirty="0">
              <a:latin typeface="华文新魏" panose="02010800040101010101" pitchFamily="2" charset="-122"/>
              <a:ea typeface="华文新魏" panose="02010800040101010101" pitchFamily="2" charset="-122"/>
            </a:endParaRPr>
          </a:p>
        </p:txBody>
      </p:sp>
      <p:sp>
        <p:nvSpPr>
          <p:cNvPr id="5" name="文本框 4"/>
          <p:cNvSpPr txBox="1"/>
          <p:nvPr/>
        </p:nvSpPr>
        <p:spPr>
          <a:xfrm>
            <a:off x="2614863" y="6134246"/>
            <a:ext cx="9577137" cy="369332"/>
          </a:xfrm>
          <a:prstGeom prst="rect">
            <a:avLst/>
          </a:prstGeom>
          <a:noFill/>
        </p:spPr>
        <p:txBody>
          <a:bodyPr wrap="square" rtlCol="0">
            <a:spAutoFit/>
          </a:bodyPr>
          <a:lstStyle/>
          <a:p>
            <a:r>
              <a:rPr lang="zh-CN" altLang="en-US" dirty="0" smtClean="0">
                <a:solidFill>
                  <a:srgbClr val="FF0000"/>
                </a:solidFill>
                <a:latin typeface="华文新魏" panose="02010800040101010101" pitchFamily="2" charset="-122"/>
                <a:ea typeface="华文新魏" panose="02010800040101010101" pitchFamily="2" charset="-122"/>
              </a:rPr>
              <a:t>自动参数优化方法得到的最优参数可能导致气候模式不满足一些基本的物理约束</a:t>
            </a:r>
            <a:endParaRPr lang="zh-CN" altLang="en-US" dirty="0">
              <a:solidFill>
                <a:srgbClr val="FF0000"/>
              </a:solidFill>
              <a:latin typeface="华文新魏" panose="02010800040101010101" pitchFamily="2" charset="-122"/>
              <a:ea typeface="华文新魏" panose="02010800040101010101" pitchFamily="2" charset="-122"/>
            </a:endParaRPr>
          </a:p>
        </p:txBody>
      </p:sp>
      <p:sp>
        <p:nvSpPr>
          <p:cNvPr id="6" name="灯片编号占位符 5"/>
          <p:cNvSpPr>
            <a:spLocks noGrp="1"/>
          </p:cNvSpPr>
          <p:nvPr>
            <p:ph type="sldNum" sz="quarter" idx="12"/>
          </p:nvPr>
        </p:nvSpPr>
        <p:spPr/>
        <p:txBody>
          <a:bodyPr/>
          <a:lstStyle/>
          <a:p>
            <a:fld id="{02195B58-EB0A-42EF-B8D2-8C7B8F38C0F8}" type="slidenum">
              <a:rPr lang="zh-CN" altLang="en-US" smtClean="0"/>
              <a:t>7</a:t>
            </a:fld>
            <a:endParaRPr lang="zh-CN" altLang="en-US"/>
          </a:p>
        </p:txBody>
      </p:sp>
    </p:spTree>
    <p:extLst>
      <p:ext uri="{BB962C8B-B14F-4D97-AF65-F5344CB8AC3E}">
        <p14:creationId xmlns:p14="http://schemas.microsoft.com/office/powerpoint/2010/main" val="9809292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2"/>
          <p:cNvSpPr txBox="1">
            <a:spLocks noChangeArrowheads="1"/>
          </p:cNvSpPr>
          <p:nvPr/>
        </p:nvSpPr>
        <p:spPr bwMode="auto">
          <a:xfrm>
            <a:off x="4747366" y="31349857"/>
            <a:ext cx="302503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16800">
                <a:solidFill>
                  <a:schemeClr val="tx1"/>
                </a:solidFill>
                <a:latin typeface="Times New Roman" panose="02020603050405020304" pitchFamily="18" charset="0"/>
              </a:defRPr>
            </a:lvl1pPr>
            <a:lvl2pPr marL="742950" indent="-285750">
              <a:spcBef>
                <a:spcPct val="20000"/>
              </a:spcBef>
              <a:buChar char="–"/>
              <a:defRPr sz="14700">
                <a:solidFill>
                  <a:schemeClr val="tx1"/>
                </a:solidFill>
                <a:latin typeface="Times New Roman" panose="02020603050405020304" pitchFamily="18" charset="0"/>
              </a:defRPr>
            </a:lvl2pPr>
            <a:lvl3pPr marL="1143000" indent="-228600">
              <a:spcBef>
                <a:spcPct val="20000"/>
              </a:spcBef>
              <a:buChar char="•"/>
              <a:defRPr sz="12600">
                <a:solidFill>
                  <a:schemeClr val="tx1"/>
                </a:solidFill>
                <a:latin typeface="Times New Roman" panose="02020603050405020304" pitchFamily="18" charset="0"/>
              </a:defRPr>
            </a:lvl3pPr>
            <a:lvl4pPr marL="1600200" indent="-228600">
              <a:spcBef>
                <a:spcPct val="20000"/>
              </a:spcBef>
              <a:buChar char="–"/>
              <a:defRPr sz="10500">
                <a:solidFill>
                  <a:schemeClr val="tx1"/>
                </a:solidFill>
                <a:latin typeface="Times New Roman" panose="02020603050405020304" pitchFamily="18" charset="0"/>
              </a:defRPr>
            </a:lvl4pPr>
            <a:lvl5pPr marL="2057400" indent="-228600">
              <a:spcBef>
                <a:spcPct val="20000"/>
              </a:spcBef>
              <a:buChar char="»"/>
              <a:defRPr sz="105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05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05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05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0500">
                <a:solidFill>
                  <a:schemeClr val="tx1"/>
                </a:solidFill>
                <a:latin typeface="Times New Roman" panose="02020603050405020304" pitchFamily="18" charset="0"/>
              </a:defRPr>
            </a:lvl9pPr>
          </a:lstStyle>
          <a:p>
            <a:pPr eaLnBrk="1" hangingPunct="1">
              <a:spcBef>
                <a:spcPct val="0"/>
              </a:spcBef>
              <a:buFontTx/>
              <a:buNone/>
            </a:pPr>
            <a:r>
              <a:rPr lang="en-US" altLang="zh-CN" sz="2400" b="1">
                <a:ea typeface="宋体" panose="02010600030101010101" pitchFamily="2" charset="-122"/>
              </a:rPr>
              <a:t>Fig 1. External penalty function method diagramre</a:t>
            </a:r>
          </a:p>
        </p:txBody>
      </p:sp>
      <p:sp>
        <p:nvSpPr>
          <p:cNvPr id="4" name="TextBox 12"/>
          <p:cNvSpPr txBox="1">
            <a:spLocks noChangeArrowheads="1"/>
          </p:cNvSpPr>
          <p:nvPr/>
        </p:nvSpPr>
        <p:spPr bwMode="auto">
          <a:xfrm>
            <a:off x="11659341" y="31332394"/>
            <a:ext cx="302503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16800">
                <a:solidFill>
                  <a:schemeClr val="tx1"/>
                </a:solidFill>
                <a:latin typeface="Times New Roman" panose="02020603050405020304" pitchFamily="18" charset="0"/>
              </a:defRPr>
            </a:lvl1pPr>
            <a:lvl2pPr marL="742950" indent="-285750">
              <a:spcBef>
                <a:spcPct val="20000"/>
              </a:spcBef>
              <a:buChar char="–"/>
              <a:defRPr sz="14700">
                <a:solidFill>
                  <a:schemeClr val="tx1"/>
                </a:solidFill>
                <a:latin typeface="Times New Roman" panose="02020603050405020304" pitchFamily="18" charset="0"/>
              </a:defRPr>
            </a:lvl2pPr>
            <a:lvl3pPr marL="1143000" indent="-228600">
              <a:spcBef>
                <a:spcPct val="20000"/>
              </a:spcBef>
              <a:buChar char="•"/>
              <a:defRPr sz="12600">
                <a:solidFill>
                  <a:schemeClr val="tx1"/>
                </a:solidFill>
                <a:latin typeface="Times New Roman" panose="02020603050405020304" pitchFamily="18" charset="0"/>
              </a:defRPr>
            </a:lvl3pPr>
            <a:lvl4pPr marL="1600200" indent="-228600">
              <a:spcBef>
                <a:spcPct val="20000"/>
              </a:spcBef>
              <a:buChar char="–"/>
              <a:defRPr sz="10500">
                <a:solidFill>
                  <a:schemeClr val="tx1"/>
                </a:solidFill>
                <a:latin typeface="Times New Roman" panose="02020603050405020304" pitchFamily="18" charset="0"/>
              </a:defRPr>
            </a:lvl4pPr>
            <a:lvl5pPr marL="2057400" indent="-228600">
              <a:spcBef>
                <a:spcPct val="20000"/>
              </a:spcBef>
              <a:buChar char="»"/>
              <a:defRPr sz="105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05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05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05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0500">
                <a:solidFill>
                  <a:schemeClr val="tx1"/>
                </a:solidFill>
                <a:latin typeface="Times New Roman" panose="02020603050405020304" pitchFamily="18" charset="0"/>
              </a:defRPr>
            </a:lvl9pPr>
          </a:lstStyle>
          <a:p>
            <a:pPr eaLnBrk="1" hangingPunct="1">
              <a:spcBef>
                <a:spcPct val="0"/>
              </a:spcBef>
              <a:buFontTx/>
              <a:buNone/>
            </a:pPr>
            <a:r>
              <a:rPr lang="en-US" altLang="zh-CN" sz="2400" b="1">
                <a:ea typeface="宋体" panose="02010600030101010101" pitchFamily="2" charset="-122"/>
              </a:rPr>
              <a:t>Fig 2. Simplex downhill </a:t>
            </a:r>
          </a:p>
          <a:p>
            <a:pPr eaLnBrk="1" hangingPunct="1">
              <a:spcBef>
                <a:spcPct val="0"/>
              </a:spcBef>
              <a:buFontTx/>
              <a:buNone/>
            </a:pPr>
            <a:r>
              <a:rPr lang="en-US" altLang="zh-CN" sz="2400" b="1">
                <a:ea typeface="宋体" panose="02010600030101010101" pitchFamily="2" charset="-122"/>
              </a:rPr>
              <a:t> algorithm diagram</a:t>
            </a:r>
          </a:p>
        </p:txBody>
      </p:sp>
      <p:grpSp>
        <p:nvGrpSpPr>
          <p:cNvPr id="5" name="组合 48"/>
          <p:cNvGrpSpPr>
            <a:grpSpLocks/>
          </p:cNvGrpSpPr>
          <p:nvPr/>
        </p:nvGrpSpPr>
        <p:grpSpPr bwMode="auto">
          <a:xfrm>
            <a:off x="4413059" y="29033019"/>
            <a:ext cx="3262504" cy="1477144"/>
            <a:chOff x="17417087" y="26805913"/>
            <a:chExt cx="5256212" cy="2947943"/>
          </a:xfrm>
        </p:grpSpPr>
        <p:sp>
          <p:nvSpPr>
            <p:cNvPr id="6" name="椭圆 5"/>
            <p:cNvSpPr/>
            <p:nvPr/>
          </p:nvSpPr>
          <p:spPr>
            <a:xfrm>
              <a:off x="17417087" y="27163096"/>
              <a:ext cx="4571999" cy="2590760"/>
            </a:xfrm>
            <a:prstGeom prst="ellipse">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smtClean="0">
                <a:solidFill>
                  <a:srgbClr val="FFFFFF"/>
                </a:solidFill>
                <a:ea typeface="宋体" panose="02010600030101010101" pitchFamily="2" charset="-122"/>
              </a:endParaRPr>
            </a:p>
          </p:txBody>
        </p:sp>
        <p:sp>
          <p:nvSpPr>
            <p:cNvPr id="7" name="椭圆 6"/>
            <p:cNvSpPr/>
            <p:nvPr/>
          </p:nvSpPr>
          <p:spPr>
            <a:xfrm>
              <a:off x="17893337" y="27552027"/>
              <a:ext cx="2666999" cy="15033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smtClean="0">
                <a:solidFill>
                  <a:srgbClr val="FFFFFF"/>
                </a:solidFill>
                <a:ea typeface="宋体" panose="02010600030101010101" pitchFamily="2" charset="-122"/>
              </a:endParaRPr>
            </a:p>
          </p:txBody>
        </p:sp>
        <p:cxnSp>
          <p:nvCxnSpPr>
            <p:cNvPr id="8" name="直接箭头连接符 7"/>
            <p:cNvCxnSpPr/>
            <p:nvPr/>
          </p:nvCxnSpPr>
          <p:spPr>
            <a:xfrm flipH="1" flipV="1">
              <a:off x="20498424" y="29244276"/>
              <a:ext cx="762000" cy="1158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直接箭头连接符 8"/>
            <p:cNvCxnSpPr/>
            <p:nvPr/>
          </p:nvCxnSpPr>
          <p:spPr>
            <a:xfrm flipH="1" flipV="1">
              <a:off x="20063449" y="28863282"/>
              <a:ext cx="457200" cy="3635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 name="直接箭头连接符 9"/>
            <p:cNvCxnSpPr/>
            <p:nvPr/>
          </p:nvCxnSpPr>
          <p:spPr>
            <a:xfrm flipH="1">
              <a:off x="19245887" y="28874394"/>
              <a:ext cx="819150" cy="133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flipV="1">
              <a:off x="19252237" y="28521975"/>
              <a:ext cx="177800" cy="520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十字星 11"/>
            <p:cNvSpPr/>
            <p:nvPr/>
          </p:nvSpPr>
          <p:spPr>
            <a:xfrm>
              <a:off x="19334787" y="28333065"/>
              <a:ext cx="249238" cy="241296"/>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smtClean="0">
                <a:solidFill>
                  <a:srgbClr val="FFFFFF"/>
                </a:solidFill>
                <a:ea typeface="宋体" panose="02010600030101010101" pitchFamily="2" charset="-122"/>
              </a:endParaRPr>
            </a:p>
          </p:txBody>
        </p:sp>
        <p:sp>
          <p:nvSpPr>
            <p:cNvPr id="13" name="矩形 12"/>
            <p:cNvSpPr/>
            <p:nvPr/>
          </p:nvSpPr>
          <p:spPr>
            <a:xfrm>
              <a:off x="21260424" y="29226814"/>
              <a:ext cx="1412875" cy="5270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zh-CN" sz="1800" smtClean="0">
                  <a:latin typeface="Consolas" panose="020B0609020204030204" pitchFamily="49" charset="0"/>
                  <a:ea typeface="宋体" panose="02010600030101010101" pitchFamily="2" charset="-122"/>
                  <a:cs typeface="Arial" panose="020B0604020202020204" pitchFamily="34" charset="0"/>
                </a:rPr>
                <a:t>Solving path</a:t>
              </a:r>
              <a:endParaRPr lang="zh-CN" altLang="en-US" sz="1800" smtClean="0">
                <a:latin typeface="Consolas" panose="020B0609020204030204" pitchFamily="49" charset="0"/>
                <a:ea typeface="宋体" panose="02010600030101010101" pitchFamily="2" charset="-122"/>
                <a:cs typeface="Arial" panose="020B0604020202020204" pitchFamily="34" charset="0"/>
              </a:endParaRPr>
            </a:p>
          </p:txBody>
        </p:sp>
        <p:sp>
          <p:nvSpPr>
            <p:cNvPr id="14" name="矩形 13"/>
            <p:cNvSpPr/>
            <p:nvPr/>
          </p:nvSpPr>
          <p:spPr>
            <a:xfrm>
              <a:off x="20663524" y="28029857"/>
              <a:ext cx="1158875" cy="7810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zh-CN" sz="1800" smtClean="0">
                  <a:latin typeface="Consolas" panose="020B0609020204030204" pitchFamily="49" charset="0"/>
                  <a:ea typeface="宋体" panose="02010600030101010101" pitchFamily="2" charset="-122"/>
                  <a:cs typeface="Arial" panose="020B0604020202020204" pitchFamily="34" charset="0"/>
                </a:rPr>
                <a:t>High penalty</a:t>
              </a:r>
              <a:endParaRPr lang="zh-CN" altLang="en-US" sz="1800" smtClean="0">
                <a:latin typeface="Consolas" panose="020B0609020204030204" pitchFamily="49" charset="0"/>
                <a:ea typeface="宋体" panose="02010600030101010101" pitchFamily="2" charset="-122"/>
                <a:cs typeface="Arial" panose="020B0604020202020204" pitchFamily="34" charset="0"/>
              </a:endParaRPr>
            </a:p>
          </p:txBody>
        </p:sp>
        <p:sp>
          <p:nvSpPr>
            <p:cNvPr id="15" name="矩形 14"/>
            <p:cNvSpPr/>
            <p:nvPr/>
          </p:nvSpPr>
          <p:spPr>
            <a:xfrm>
              <a:off x="18177500" y="28145743"/>
              <a:ext cx="1139825" cy="6857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zh-CN" sz="1800" smtClean="0">
                  <a:latin typeface="Consolas" panose="020B0609020204030204" pitchFamily="49" charset="0"/>
                  <a:ea typeface="宋体" panose="02010600030101010101" pitchFamily="2" charset="-122"/>
                  <a:cs typeface="Arial" panose="020B0604020202020204" pitchFamily="34" charset="0"/>
                </a:rPr>
                <a:t>Low penalty</a:t>
              </a:r>
              <a:endParaRPr lang="zh-CN" altLang="en-US" sz="1800" smtClean="0">
                <a:latin typeface="Consolas" panose="020B0609020204030204" pitchFamily="49" charset="0"/>
                <a:ea typeface="宋体" panose="02010600030101010101" pitchFamily="2" charset="-122"/>
                <a:cs typeface="Arial" panose="020B0604020202020204" pitchFamily="34" charset="0"/>
              </a:endParaRPr>
            </a:p>
          </p:txBody>
        </p:sp>
        <p:cxnSp>
          <p:nvCxnSpPr>
            <p:cNvPr id="16" name="直接箭头连接符 15"/>
            <p:cNvCxnSpPr>
              <a:endCxn id="17" idx="2"/>
            </p:cNvCxnSpPr>
            <p:nvPr/>
          </p:nvCxnSpPr>
          <p:spPr>
            <a:xfrm flipV="1">
              <a:off x="19541162" y="27272631"/>
              <a:ext cx="2089150" cy="1173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矩形 16"/>
            <p:cNvSpPr/>
            <p:nvPr/>
          </p:nvSpPr>
          <p:spPr>
            <a:xfrm>
              <a:off x="20885774" y="26805913"/>
              <a:ext cx="1487487" cy="4667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zh-CN" sz="1800" smtClean="0">
                  <a:latin typeface="Consolas" panose="020B0609020204030204" pitchFamily="49" charset="0"/>
                  <a:ea typeface="宋体" panose="02010600030101010101" pitchFamily="2" charset="-122"/>
                  <a:cs typeface="Arial" panose="020B0604020202020204" pitchFamily="34" charset="0"/>
                </a:rPr>
                <a:t>extremum</a:t>
              </a:r>
              <a:endParaRPr lang="zh-CN" altLang="en-US" sz="1800" smtClean="0">
                <a:latin typeface="Consolas" panose="020B0609020204030204" pitchFamily="49" charset="0"/>
                <a:ea typeface="宋体" panose="02010600030101010101" pitchFamily="2" charset="-122"/>
                <a:cs typeface="Arial" panose="020B0604020202020204" pitchFamily="34" charset="0"/>
              </a:endParaRPr>
            </a:p>
          </p:txBody>
        </p:sp>
        <p:sp>
          <p:nvSpPr>
            <p:cNvPr id="18" name="文本框 42"/>
            <p:cNvSpPr txBox="1">
              <a:spLocks noChangeArrowheads="1"/>
            </p:cNvSpPr>
            <p:nvPr/>
          </p:nvSpPr>
          <p:spPr bwMode="auto">
            <a:xfrm>
              <a:off x="17491658" y="29134086"/>
              <a:ext cx="36500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zh-CN" sz="1800">
                  <a:latin typeface="Consolas" panose="020B0609020204030204" pitchFamily="49" charset="0"/>
                  <a:ea typeface="宋体" panose="02010600030101010101" pitchFamily="2" charset="-122"/>
                  <a:cs typeface="Arial" panose="020B0604020202020204" pitchFamily="34" charset="0"/>
                </a:rPr>
                <a:t>Infeasible region</a:t>
              </a:r>
            </a:p>
          </p:txBody>
        </p:sp>
        <p:sp>
          <p:nvSpPr>
            <p:cNvPr id="19" name="文本框 44"/>
            <p:cNvSpPr txBox="1">
              <a:spLocks noChangeArrowheads="1"/>
            </p:cNvSpPr>
            <p:nvPr/>
          </p:nvSpPr>
          <p:spPr bwMode="auto">
            <a:xfrm>
              <a:off x="18137427" y="27672644"/>
              <a:ext cx="23386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zh-CN" sz="1800">
                  <a:latin typeface="Consolas" panose="020B0609020204030204" pitchFamily="49" charset="0"/>
                  <a:ea typeface="宋体" panose="02010600030101010101" pitchFamily="2" charset="-122"/>
                  <a:cs typeface="Arial" panose="020B0604020202020204" pitchFamily="34" charset="0"/>
                </a:rPr>
                <a:t>Feasible region</a:t>
              </a:r>
              <a:endParaRPr lang="zh-CN" altLang="en-US" sz="1800">
                <a:latin typeface="Consolas" panose="020B0609020204030204" pitchFamily="49" charset="0"/>
                <a:ea typeface="宋体" panose="02010600030101010101" pitchFamily="2" charset="-122"/>
                <a:cs typeface="Arial" panose="020B0604020202020204" pitchFamily="34" charset="0"/>
              </a:endParaRPr>
            </a:p>
          </p:txBody>
        </p:sp>
      </p:grpSp>
      <p:pic>
        <p:nvPicPr>
          <p:cNvPr id="20" name="图片 5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7510" y="28812618"/>
            <a:ext cx="2276165" cy="175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6487885" y="29384171"/>
            <a:ext cx="7605939" cy="2446792"/>
          </a:xfrm>
          <a:prstGeom prst="rect">
            <a:avLst/>
          </a:prstGeom>
          <a:noFill/>
          <a:ln w="50800">
            <a:solidFill>
              <a:srgbClr val="FBE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zh-CN" altLang="en-US" smtClean="0">
              <a:solidFill>
                <a:srgbClr val="FFFFFF"/>
              </a:solidFill>
              <a:ea typeface="宋体" panose="02010600030101010101" pitchFamily="2" charset="-122"/>
            </a:endParaRPr>
          </a:p>
        </p:txBody>
      </p:sp>
      <p:graphicFrame>
        <p:nvGraphicFramePr>
          <p:cNvPr id="23" name="表格 22"/>
          <p:cNvGraphicFramePr>
            <a:graphicFrameLocks noGrp="1"/>
          </p:cNvGraphicFramePr>
          <p:nvPr>
            <p:extLst/>
          </p:nvPr>
        </p:nvGraphicFramePr>
        <p:xfrm>
          <a:off x="815113" y="4691053"/>
          <a:ext cx="5815887" cy="1188642"/>
        </p:xfrm>
        <a:graphic>
          <a:graphicData uri="http://schemas.openxmlformats.org/drawingml/2006/table">
            <a:tbl>
              <a:tblPr firstRow="1" bandRow="1">
                <a:tableStyleId>{5C22544A-7EE6-4342-B048-85BDC9FD1C3A}</a:tableStyleId>
              </a:tblPr>
              <a:tblGrid>
                <a:gridCol w="2746920">
                  <a:extLst>
                    <a:ext uri="{9D8B030D-6E8A-4147-A177-3AD203B41FA5}">
                      <a16:colId xmlns:a16="http://schemas.microsoft.com/office/drawing/2014/main" val="3526330423"/>
                    </a:ext>
                  </a:extLst>
                </a:gridCol>
                <a:gridCol w="1129071">
                  <a:extLst>
                    <a:ext uri="{9D8B030D-6E8A-4147-A177-3AD203B41FA5}">
                      <a16:colId xmlns:a16="http://schemas.microsoft.com/office/drawing/2014/main" val="885236613"/>
                    </a:ext>
                  </a:extLst>
                </a:gridCol>
                <a:gridCol w="1939896">
                  <a:extLst>
                    <a:ext uri="{9D8B030D-6E8A-4147-A177-3AD203B41FA5}">
                      <a16:colId xmlns:a16="http://schemas.microsoft.com/office/drawing/2014/main" val="277311033"/>
                    </a:ext>
                  </a:extLst>
                </a:gridCol>
              </a:tblGrid>
              <a:tr h="364642">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chemeClr val="tx1"/>
                        </a:solidFill>
                        <a:effectLst/>
                        <a:latin typeface="+mn-lt"/>
                        <a:ea typeface="宋体" panose="02010600030101010101" pitchFamily="2" charset="-122"/>
                      </a:endParaRPr>
                    </a:p>
                  </a:txBody>
                  <a:tcPr marL="91434" marR="91434"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mn-lt"/>
                          <a:ea typeface="宋体" panose="02010600030101010101" pitchFamily="2" charset="-122"/>
                        </a:rPr>
                        <a:t>DEF</a:t>
                      </a:r>
                      <a:endParaRPr kumimoji="0" lang="zh-CN" altLang="en-US" sz="2000" b="0" i="0" u="none" strike="noStrike" cap="none" normalizeH="0" baseline="0" dirty="0" smtClean="0">
                        <a:ln>
                          <a:noFill/>
                        </a:ln>
                        <a:solidFill>
                          <a:schemeClr val="tx1"/>
                        </a:solidFill>
                        <a:effectLst/>
                        <a:latin typeface="+mn-lt"/>
                        <a:ea typeface="宋体" panose="02010600030101010101" pitchFamily="2" charset="-122"/>
                      </a:endParaRPr>
                    </a:p>
                  </a:txBody>
                  <a:tcPr marL="91434" marR="91434"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mn-lt"/>
                          <a:ea typeface="宋体" panose="02010600030101010101" pitchFamily="2" charset="-122"/>
                        </a:rPr>
                        <a:t>OPT</a:t>
                      </a:r>
                      <a:endParaRPr kumimoji="0" lang="zh-CN" altLang="en-US" sz="2000" b="0" i="0" u="none" strike="noStrike" cap="none" normalizeH="0" baseline="0" dirty="0" smtClean="0">
                        <a:ln>
                          <a:noFill/>
                        </a:ln>
                        <a:solidFill>
                          <a:schemeClr val="tx1"/>
                        </a:solidFill>
                        <a:effectLst/>
                        <a:latin typeface="+mn-lt"/>
                        <a:ea typeface="宋体" panose="02010600030101010101" pitchFamily="2" charset="-122"/>
                      </a:endParaRPr>
                    </a:p>
                  </a:txBody>
                  <a:tcPr marL="91434" marR="91434"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3916234"/>
                  </a:ext>
                </a:extLst>
              </a:tr>
              <a:tr h="363569">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mn-lt"/>
                          <a:ea typeface="宋体" panose="02010600030101010101" pitchFamily="2" charset="-122"/>
                        </a:rPr>
                        <a:t>synthesized  metrics</a:t>
                      </a:r>
                      <a:endParaRPr kumimoji="0" lang="zh-CN" altLang="en-US" sz="2000" b="0" i="0" u="none" strike="noStrike" cap="none" normalizeH="0" baseline="0" dirty="0" smtClean="0">
                        <a:ln>
                          <a:noFill/>
                        </a:ln>
                        <a:solidFill>
                          <a:srgbClr val="000000"/>
                        </a:solidFill>
                        <a:effectLst/>
                        <a:latin typeface="+mn-lt"/>
                        <a:ea typeface="宋体" panose="02010600030101010101" pitchFamily="2" charset="-122"/>
                      </a:endParaRPr>
                    </a:p>
                  </a:txBody>
                  <a:tcPr marL="91434" marR="91434"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kern="1200" cap="none" normalizeH="0" baseline="0" dirty="0" smtClean="0">
                          <a:ln>
                            <a:noFill/>
                          </a:ln>
                          <a:solidFill>
                            <a:srgbClr val="000000"/>
                          </a:solidFill>
                          <a:effectLst/>
                          <a:latin typeface="+mn-lt"/>
                          <a:ea typeface="宋体" panose="02010600030101010101" pitchFamily="2" charset="-122"/>
                          <a:cs typeface="+mn-cs"/>
                        </a:rPr>
                        <a:t>1</a:t>
                      </a:r>
                      <a:endParaRPr kumimoji="0" lang="zh-CN" altLang="en-US" sz="2000" b="0" i="0" u="none" strike="noStrike" kern="1200" cap="none" normalizeH="0" baseline="0" dirty="0" smtClean="0">
                        <a:ln>
                          <a:noFill/>
                        </a:ln>
                        <a:solidFill>
                          <a:srgbClr val="000000"/>
                        </a:solidFill>
                        <a:effectLst/>
                        <a:latin typeface="+mn-lt"/>
                        <a:ea typeface="宋体" panose="02010600030101010101" pitchFamily="2" charset="-122"/>
                        <a:cs typeface="+mn-cs"/>
                      </a:endParaRPr>
                    </a:p>
                  </a:txBody>
                  <a:tcPr marL="91434" marR="91434"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normalizeH="0" baseline="0" dirty="0" smtClean="0">
                          <a:ln>
                            <a:noFill/>
                          </a:ln>
                          <a:solidFill>
                            <a:srgbClr val="000000"/>
                          </a:solidFill>
                          <a:effectLst/>
                          <a:latin typeface="+mn-lt"/>
                          <a:ea typeface="宋体" panose="02010600030101010101" pitchFamily="2" charset="-122"/>
                          <a:cs typeface="+mn-cs"/>
                        </a:rPr>
                        <a:t>0.949679</a:t>
                      </a:r>
                    </a:p>
                  </a:txBody>
                  <a:tcPr marL="4763" marR="4763" marT="47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2286812"/>
                  </a:ext>
                </a:extLst>
              </a:tr>
              <a:tr h="364642">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mn-lt"/>
                          <a:ea typeface="宋体" panose="02010600030101010101" pitchFamily="2" charset="-122"/>
                        </a:rPr>
                        <a:t>ABS(FSNT-FLNT)</a:t>
                      </a:r>
                      <a:endParaRPr kumimoji="0" lang="zh-CN" altLang="en-US" sz="2000" b="0" i="0" u="none" strike="noStrike" cap="none" normalizeH="0" baseline="0" dirty="0" smtClean="0">
                        <a:ln>
                          <a:noFill/>
                        </a:ln>
                        <a:solidFill>
                          <a:srgbClr val="000000"/>
                        </a:solidFill>
                        <a:effectLst/>
                        <a:latin typeface="+mn-lt"/>
                        <a:ea typeface="宋体" panose="02010600030101010101" pitchFamily="2" charset="-122"/>
                      </a:endParaRPr>
                    </a:p>
                  </a:txBody>
                  <a:tcPr marL="91434" marR="91434"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kern="1200" cap="none" normalizeH="0" baseline="0" dirty="0" smtClean="0">
                          <a:ln>
                            <a:noFill/>
                          </a:ln>
                          <a:solidFill>
                            <a:srgbClr val="000000"/>
                          </a:solidFill>
                          <a:effectLst/>
                          <a:latin typeface="+mn-lt"/>
                          <a:ea typeface="宋体" panose="02010600030101010101" pitchFamily="2" charset="-122"/>
                          <a:cs typeface="+mn-cs"/>
                        </a:rPr>
                        <a:t>0.6006</a:t>
                      </a:r>
                      <a:endParaRPr kumimoji="0" lang="zh-CN" altLang="en-US" sz="2000" b="0" i="0" u="none" strike="noStrike" kern="1200" cap="none" normalizeH="0" baseline="0" dirty="0" smtClean="0">
                        <a:ln>
                          <a:noFill/>
                        </a:ln>
                        <a:solidFill>
                          <a:srgbClr val="000000"/>
                        </a:solidFill>
                        <a:effectLst/>
                        <a:latin typeface="+mn-lt"/>
                        <a:ea typeface="宋体" panose="02010600030101010101" pitchFamily="2" charset="-122"/>
                        <a:cs typeface="+mn-cs"/>
                      </a:endParaRPr>
                    </a:p>
                  </a:txBody>
                  <a:tcPr marL="91434" marR="91434"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kern="1200" cap="none" normalizeH="0" baseline="0" dirty="0" smtClean="0">
                          <a:ln>
                            <a:noFill/>
                          </a:ln>
                          <a:solidFill>
                            <a:srgbClr val="000000"/>
                          </a:solidFill>
                          <a:effectLst/>
                          <a:latin typeface="+mn-lt"/>
                          <a:ea typeface="宋体" panose="02010600030101010101" pitchFamily="2" charset="-122"/>
                          <a:cs typeface="+mn-cs"/>
                        </a:rPr>
                        <a:t>0.4766</a:t>
                      </a:r>
                    </a:p>
                  </a:txBody>
                  <a:tcPr marL="91434" marR="91434"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4902585"/>
                  </a:ext>
                </a:extLst>
              </a:tr>
            </a:tbl>
          </a:graphicData>
        </a:graphic>
      </p:graphicFrame>
      <p:sp>
        <p:nvSpPr>
          <p:cNvPr id="27" name="文本框 26"/>
          <p:cNvSpPr txBox="1"/>
          <p:nvPr/>
        </p:nvSpPr>
        <p:spPr>
          <a:xfrm>
            <a:off x="2771490" y="350669"/>
            <a:ext cx="6852085" cy="646331"/>
          </a:xfrm>
          <a:prstGeom prst="rect">
            <a:avLst/>
          </a:prstGeom>
          <a:noFill/>
        </p:spPr>
        <p:txBody>
          <a:bodyPr wrap="square" rtlCol="0">
            <a:spAutoFit/>
          </a:bodyPr>
          <a:lstStyle/>
          <a:p>
            <a:pPr algn="ctr"/>
            <a:r>
              <a:rPr lang="en-US" altLang="zh-CN" sz="3600" dirty="0" smtClean="0">
                <a:latin typeface="华文新魏" panose="02010800040101010101" pitchFamily="2" charset="-122"/>
                <a:ea typeface="华文新魏" panose="02010800040101010101" pitchFamily="2" charset="-122"/>
              </a:rPr>
              <a:t>1.4 </a:t>
            </a:r>
            <a:r>
              <a:rPr lang="zh-CN" altLang="en-US" sz="3600" dirty="0" smtClean="0">
                <a:latin typeface="华文新魏" panose="02010800040101010101" pitchFamily="2" charset="-122"/>
                <a:ea typeface="华文新魏" panose="02010800040101010101" pitchFamily="2" charset="-122"/>
              </a:rPr>
              <a:t>有约束优化</a:t>
            </a:r>
            <a:r>
              <a:rPr lang="zh-CN" altLang="en-US" sz="3600" dirty="0">
                <a:latin typeface="华文新魏" panose="02010800040101010101" pitchFamily="2" charset="-122"/>
                <a:ea typeface="华文新魏" panose="02010800040101010101" pitchFamily="2" charset="-122"/>
              </a:rPr>
              <a:t>算法的效率和性能</a:t>
            </a:r>
          </a:p>
        </p:txBody>
      </p:sp>
      <p:pic>
        <p:nvPicPr>
          <p:cNvPr id="2" name="图片 1"/>
          <p:cNvPicPr>
            <a:picLocks noChangeAspect="1"/>
          </p:cNvPicPr>
          <p:nvPr/>
        </p:nvPicPr>
        <p:blipFill>
          <a:blip r:embed="rId3"/>
          <a:stretch>
            <a:fillRect/>
          </a:stretch>
        </p:blipFill>
        <p:spPr>
          <a:xfrm>
            <a:off x="416456" y="1400765"/>
            <a:ext cx="7032630" cy="2462075"/>
          </a:xfrm>
          <a:prstGeom prst="rect">
            <a:avLst/>
          </a:prstGeom>
        </p:spPr>
      </p:pic>
      <p:grpSp>
        <p:nvGrpSpPr>
          <p:cNvPr id="32" name="组合 31"/>
          <p:cNvGrpSpPr/>
          <p:nvPr/>
        </p:nvGrpSpPr>
        <p:grpSpPr>
          <a:xfrm>
            <a:off x="7027693" y="3685455"/>
            <a:ext cx="4512453" cy="3149978"/>
            <a:chOff x="836090" y="3257407"/>
            <a:chExt cx="4512453" cy="3149978"/>
          </a:xfrm>
        </p:grpSpPr>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090" y="3257407"/>
              <a:ext cx="4512453" cy="3149978"/>
            </a:xfrm>
            <a:prstGeom prst="rect">
              <a:avLst/>
            </a:prstGeom>
          </p:spPr>
        </p:pic>
        <p:grpSp>
          <p:nvGrpSpPr>
            <p:cNvPr id="30" name="组合 29"/>
            <p:cNvGrpSpPr/>
            <p:nvPr/>
          </p:nvGrpSpPr>
          <p:grpSpPr>
            <a:xfrm>
              <a:off x="1795578" y="4114009"/>
              <a:ext cx="1133688" cy="1334073"/>
              <a:chOff x="1795578" y="4114009"/>
              <a:chExt cx="1133688" cy="1334073"/>
            </a:xfrm>
          </p:grpSpPr>
          <p:sp>
            <p:nvSpPr>
              <p:cNvPr id="24" name="椭圆 23"/>
              <p:cNvSpPr/>
              <p:nvPr/>
            </p:nvSpPr>
            <p:spPr>
              <a:xfrm>
                <a:off x="1795578" y="4114009"/>
                <a:ext cx="130628" cy="1306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2514523" y="5317454"/>
                <a:ext cx="130628" cy="1306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十字星 28"/>
              <p:cNvSpPr/>
              <p:nvPr/>
            </p:nvSpPr>
            <p:spPr>
              <a:xfrm>
                <a:off x="2718705" y="5233308"/>
                <a:ext cx="210561" cy="186200"/>
              </a:xfrm>
              <a:prstGeom prst="star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1" name="图片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70882" y="1271958"/>
            <a:ext cx="4103902" cy="2483121"/>
          </a:xfrm>
          <a:prstGeom prst="rect">
            <a:avLst/>
          </a:prstGeom>
        </p:spPr>
      </p:pic>
      <p:sp>
        <p:nvSpPr>
          <p:cNvPr id="33" name="灯片编号占位符 32"/>
          <p:cNvSpPr>
            <a:spLocks noGrp="1"/>
          </p:cNvSpPr>
          <p:nvPr>
            <p:ph type="sldNum" sz="quarter" idx="12"/>
          </p:nvPr>
        </p:nvSpPr>
        <p:spPr/>
        <p:txBody>
          <a:bodyPr/>
          <a:lstStyle/>
          <a:p>
            <a:fld id="{02195B58-EB0A-42EF-B8D2-8C7B8F38C0F8}" type="slidenum">
              <a:rPr lang="zh-CN" altLang="en-US" smtClean="0"/>
              <a:t>8</a:t>
            </a:fld>
            <a:endParaRPr lang="zh-CN" altLang="en-US"/>
          </a:p>
        </p:txBody>
      </p:sp>
    </p:spTree>
    <p:extLst>
      <p:ext uri="{BB962C8B-B14F-4D97-AF65-F5344CB8AC3E}">
        <p14:creationId xmlns:p14="http://schemas.microsoft.com/office/powerpoint/2010/main" val="24753747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4985" y="1910687"/>
            <a:ext cx="6070787" cy="4237794"/>
          </a:xfrm>
          <a:prstGeom prst="rect">
            <a:avLst/>
          </a:prstGeom>
        </p:spPr>
      </p:pic>
      <p:pic>
        <p:nvPicPr>
          <p:cNvPr id="3" name="图片 2"/>
          <p:cNvPicPr>
            <a:picLocks noChangeAspect="1"/>
          </p:cNvPicPr>
          <p:nvPr/>
        </p:nvPicPr>
        <p:blipFill>
          <a:blip r:embed="rId3"/>
          <a:stretch>
            <a:fillRect/>
          </a:stretch>
        </p:blipFill>
        <p:spPr>
          <a:xfrm>
            <a:off x="313900" y="1488290"/>
            <a:ext cx="5254386" cy="4585128"/>
          </a:xfrm>
          <a:prstGeom prst="rect">
            <a:avLst/>
          </a:prstGeom>
        </p:spPr>
      </p:pic>
      <p:sp>
        <p:nvSpPr>
          <p:cNvPr id="4" name="文本框 3"/>
          <p:cNvSpPr txBox="1"/>
          <p:nvPr/>
        </p:nvSpPr>
        <p:spPr>
          <a:xfrm>
            <a:off x="863769" y="353850"/>
            <a:ext cx="11103429" cy="646331"/>
          </a:xfrm>
          <a:prstGeom prst="rect">
            <a:avLst/>
          </a:prstGeom>
          <a:noFill/>
        </p:spPr>
        <p:txBody>
          <a:bodyPr wrap="square" rtlCol="0">
            <a:spAutoFit/>
          </a:bodyPr>
          <a:lstStyle/>
          <a:p>
            <a:pPr algn="ctr"/>
            <a:r>
              <a:rPr lang="en-US" altLang="zh-CN" sz="3600" dirty="0" smtClean="0">
                <a:latin typeface="华文新魏" panose="02010800040101010101" pitchFamily="2" charset="-122"/>
                <a:ea typeface="华文新魏" panose="02010800040101010101" pitchFamily="2" charset="-122"/>
              </a:rPr>
              <a:t>1.4</a:t>
            </a:r>
            <a:r>
              <a:rPr lang="zh-CN" altLang="en-US" sz="3600" dirty="0" smtClean="0">
                <a:latin typeface="华文新魏" panose="02010800040101010101" pitchFamily="2" charset="-122"/>
                <a:ea typeface="华文新魏" panose="02010800040101010101" pitchFamily="2" charset="-122"/>
              </a:rPr>
              <a:t>有辐射平衡约束</a:t>
            </a:r>
            <a:r>
              <a:rPr lang="zh-CN" altLang="en-US" sz="3600" dirty="0">
                <a:latin typeface="华文新魏" panose="02010800040101010101" pitchFamily="2" charset="-122"/>
                <a:ea typeface="华文新魏" panose="02010800040101010101" pitchFamily="2" charset="-122"/>
              </a:rPr>
              <a:t>的自动参数优化结果</a:t>
            </a:r>
            <a:endParaRPr lang="en-US" altLang="zh-CN" sz="3600" dirty="0">
              <a:latin typeface="华文新魏" panose="02010800040101010101" pitchFamily="2" charset="-122"/>
              <a:ea typeface="华文新魏" panose="02010800040101010101" pitchFamily="2" charset="-122"/>
            </a:endParaRPr>
          </a:p>
        </p:txBody>
      </p:sp>
      <p:sp>
        <p:nvSpPr>
          <p:cNvPr id="5" name="灯片编号占位符 4"/>
          <p:cNvSpPr>
            <a:spLocks noGrp="1"/>
          </p:cNvSpPr>
          <p:nvPr>
            <p:ph type="sldNum" sz="quarter" idx="12"/>
          </p:nvPr>
        </p:nvSpPr>
        <p:spPr/>
        <p:txBody>
          <a:bodyPr/>
          <a:lstStyle/>
          <a:p>
            <a:fld id="{02195B58-EB0A-42EF-B8D2-8C7B8F38C0F8}" type="slidenum">
              <a:rPr lang="zh-CN" altLang="en-US" smtClean="0"/>
              <a:t>9</a:t>
            </a:fld>
            <a:endParaRPr lang="zh-CN" altLang="en-US"/>
          </a:p>
        </p:txBody>
      </p:sp>
    </p:spTree>
    <p:extLst>
      <p:ext uri="{BB962C8B-B14F-4D97-AF65-F5344CB8AC3E}">
        <p14:creationId xmlns:p14="http://schemas.microsoft.com/office/powerpoint/2010/main" val="12751973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TotalTime>
  <Words>1083</Words>
  <Application>Microsoft Office PowerPoint</Application>
  <PresentationFormat>宽屏</PresentationFormat>
  <Paragraphs>231</Paragraphs>
  <Slides>23</Slides>
  <Notes>1</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23</vt:i4>
      </vt:variant>
    </vt:vector>
  </HeadingPairs>
  <TitlesOfParts>
    <vt:vector size="39" baseType="lpstr">
      <vt:lpstr>MS Mincho</vt:lpstr>
      <vt:lpstr>等线</vt:lpstr>
      <vt:lpstr>等线 Light</vt:lpstr>
      <vt:lpstr>华文行楷</vt:lpstr>
      <vt:lpstr>华文新魏</vt:lpstr>
      <vt:lpstr>宋体</vt:lpstr>
      <vt:lpstr>微软雅黑</vt:lpstr>
      <vt:lpstr>Arial</vt:lpstr>
      <vt:lpstr>Bell MT</vt:lpstr>
      <vt:lpstr>Consolas</vt:lpstr>
      <vt:lpstr>Segoe Script</vt:lpstr>
      <vt:lpstr>Symbol</vt:lpstr>
      <vt:lpstr>Times New Roman</vt:lpstr>
      <vt:lpstr>Wingdings</vt:lpstr>
      <vt:lpstr>Office 主题​​</vt:lpstr>
      <vt:lpstr>WPS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HuiFuPan.Com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cp:lastModifiedBy>
  <cp:revision>37</cp:revision>
  <dcterms:created xsi:type="dcterms:W3CDTF">2018-05-30T12:12:39Z</dcterms:created>
  <dcterms:modified xsi:type="dcterms:W3CDTF">2018-12-27T00:51:22Z</dcterms:modified>
</cp:coreProperties>
</file>